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8"/>
    <p:sldId id="257" r:id="rId19"/>
    <p:sldId id="258" r:id="rId20"/>
    <p:sldId id="259" r:id="rId21"/>
    <p:sldId id="260" r:id="rId22"/>
    <p:sldId id="261" r:id="rId23"/>
    <p:sldId id="262" r:id="rId24"/>
    <p:sldId id="263" r:id="rId25"/>
    <p:sldId id="264" r:id="rId26"/>
    <p:sldId id="265" r:id="rId27"/>
    <p:sldId id="266" r:id="rId28"/>
    <p:sldId id="267" r:id="rId29"/>
    <p:sldId id="268" r:id="rId30"/>
    <p:sldId id="269" r:id="rId31"/>
    <p:sldId id="270" r:id="rId32"/>
    <p:sldId id="271" r:id="rId33"/>
    <p:sldId id="272" r:id="rId34"/>
    <p:sldId id="273" r:id="rId35"/>
    <p:sldId id="274" r:id="rId36"/>
    <p:sldId id="275" r:id="rId37"/>
    <p:sldId id="276" r:id="rId38"/>
    <p:sldId id="277" r:id="rId39"/>
    <p:sldId id="278" r:id="rId40"/>
    <p:sldId id="279" r:id="rId41"/>
    <p:sldId id="280" r:id="rId42"/>
    <p:sldId id="281" r:id="rId43"/>
    <p:sldId id="282" r:id="rId44"/>
    <p:sldId id="283" r:id="rId45"/>
    <p:sldId id="284" r:id="rId46"/>
    <p:sldId id="285" r:id="rId47"/>
    <p:sldId id="286" r:id="rId48"/>
    <p:sldId id="287" r:id="rId49"/>
    <p:sldId id="288" r:id="rId50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Tlab 레트로라이프" charset="1" panose="02000600000000000000"/>
      <p:regular r:id="rId10"/>
    </p:embeddedFont>
    <p:embeddedFont>
      <p:font typeface="Tlab 레트로라이프 Bold" charset="1" panose="02000800000000000000"/>
      <p:regular r:id="rId11"/>
    </p:embeddedFont>
    <p:embeddedFont>
      <p:font typeface="Source Han Sans KR" charset="1" panose="020B0400000000000000"/>
      <p:regular r:id="rId12"/>
    </p:embeddedFont>
    <p:embeddedFont>
      <p:font typeface="Source Han Sans KR Bold" charset="1" panose="020B0800000000000000"/>
      <p:regular r:id="rId13"/>
    </p:embeddedFont>
    <p:embeddedFont>
      <p:font typeface="Source Han Sans KR Extra-Light" charset="1" panose="020B0200000000000000"/>
      <p:regular r:id="rId14"/>
    </p:embeddedFont>
    <p:embeddedFont>
      <p:font typeface="Source Han Sans KR Light" charset="1" panose="020B0300000000000000"/>
      <p:regular r:id="rId15"/>
    </p:embeddedFont>
    <p:embeddedFont>
      <p:font typeface="Source Han Sans KR Medium" charset="1" panose="020B0600000000000000"/>
      <p:regular r:id="rId16"/>
    </p:embeddedFont>
    <p:embeddedFont>
      <p:font typeface="Source Han Sans KR Heavy" charset="1" panose="020B0A0000000000000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slides/slide1.xml" Type="http://schemas.openxmlformats.org/officeDocument/2006/relationships/slide"/><Relationship Id="rId19" Target="slides/slide2.xml" Type="http://schemas.openxmlformats.org/officeDocument/2006/relationships/slide"/><Relationship Id="rId2" Target="presProps.xml" Type="http://schemas.openxmlformats.org/officeDocument/2006/relationships/presProps"/><Relationship Id="rId20" Target="slides/slide3.xml" Type="http://schemas.openxmlformats.org/officeDocument/2006/relationships/slide"/><Relationship Id="rId21" Target="slides/slide4.xml" Type="http://schemas.openxmlformats.org/officeDocument/2006/relationships/slide"/><Relationship Id="rId22" Target="slides/slide5.xml" Type="http://schemas.openxmlformats.org/officeDocument/2006/relationships/slide"/><Relationship Id="rId23" Target="slides/slide6.xml" Type="http://schemas.openxmlformats.org/officeDocument/2006/relationships/slide"/><Relationship Id="rId24" Target="slides/slide7.xml" Type="http://schemas.openxmlformats.org/officeDocument/2006/relationships/slide"/><Relationship Id="rId25" Target="slides/slide8.xml" Type="http://schemas.openxmlformats.org/officeDocument/2006/relationships/slide"/><Relationship Id="rId26" Target="slides/slide9.xml" Type="http://schemas.openxmlformats.org/officeDocument/2006/relationships/slide"/><Relationship Id="rId27" Target="slides/slide10.xml" Type="http://schemas.openxmlformats.org/officeDocument/2006/relationships/slide"/><Relationship Id="rId28" Target="slides/slide11.xml" Type="http://schemas.openxmlformats.org/officeDocument/2006/relationships/slide"/><Relationship Id="rId29" Target="slides/slide12.xml" Type="http://schemas.openxmlformats.org/officeDocument/2006/relationships/slide"/><Relationship Id="rId3" Target="viewProps.xml" Type="http://schemas.openxmlformats.org/officeDocument/2006/relationships/viewProps"/><Relationship Id="rId30" Target="slides/slide13.xml" Type="http://schemas.openxmlformats.org/officeDocument/2006/relationships/slide"/><Relationship Id="rId31" Target="slides/slide14.xml" Type="http://schemas.openxmlformats.org/officeDocument/2006/relationships/slide"/><Relationship Id="rId32" Target="slides/slide15.xml" Type="http://schemas.openxmlformats.org/officeDocument/2006/relationships/slide"/><Relationship Id="rId33" Target="slides/slide16.xml" Type="http://schemas.openxmlformats.org/officeDocument/2006/relationships/slide"/><Relationship Id="rId34" Target="slides/slide17.xml" Type="http://schemas.openxmlformats.org/officeDocument/2006/relationships/slide"/><Relationship Id="rId35" Target="slides/slide18.xml" Type="http://schemas.openxmlformats.org/officeDocument/2006/relationships/slide"/><Relationship Id="rId36" Target="slides/slide19.xml" Type="http://schemas.openxmlformats.org/officeDocument/2006/relationships/slide"/><Relationship Id="rId37" Target="slides/slide20.xml" Type="http://schemas.openxmlformats.org/officeDocument/2006/relationships/slide"/><Relationship Id="rId38" Target="slides/slide21.xml" Type="http://schemas.openxmlformats.org/officeDocument/2006/relationships/slide"/><Relationship Id="rId39" Target="slides/slide22.xml" Type="http://schemas.openxmlformats.org/officeDocument/2006/relationships/slide"/><Relationship Id="rId4" Target="theme/theme1.xml" Type="http://schemas.openxmlformats.org/officeDocument/2006/relationships/theme"/><Relationship Id="rId40" Target="slides/slide23.xml" Type="http://schemas.openxmlformats.org/officeDocument/2006/relationships/slide"/><Relationship Id="rId41" Target="slides/slide24.xml" Type="http://schemas.openxmlformats.org/officeDocument/2006/relationships/slide"/><Relationship Id="rId42" Target="slides/slide25.xml" Type="http://schemas.openxmlformats.org/officeDocument/2006/relationships/slide"/><Relationship Id="rId43" Target="slides/slide26.xml" Type="http://schemas.openxmlformats.org/officeDocument/2006/relationships/slide"/><Relationship Id="rId44" Target="slides/slide27.xml" Type="http://schemas.openxmlformats.org/officeDocument/2006/relationships/slide"/><Relationship Id="rId45" Target="slides/slide28.xml" Type="http://schemas.openxmlformats.org/officeDocument/2006/relationships/slide"/><Relationship Id="rId46" Target="slides/slide29.xml" Type="http://schemas.openxmlformats.org/officeDocument/2006/relationships/slide"/><Relationship Id="rId47" Target="slides/slide30.xml" Type="http://schemas.openxmlformats.org/officeDocument/2006/relationships/slide"/><Relationship Id="rId48" Target="slides/slide31.xml" Type="http://schemas.openxmlformats.org/officeDocument/2006/relationships/slide"/><Relationship Id="rId49" Target="slides/slide32.xml" Type="http://schemas.openxmlformats.org/officeDocument/2006/relationships/slide"/><Relationship Id="rId5" Target="tableStyles.xml" Type="http://schemas.openxmlformats.org/officeDocument/2006/relationships/tableStyles"/><Relationship Id="rId50" Target="slides/slide33.xml" Type="http://schemas.openxmlformats.org/officeDocument/2006/relationships/slide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https://toss.tech/article/smart-web-service-cache" TargetMode="External" Type="http://schemas.openxmlformats.org/officeDocument/2006/relationships/hyperlink"/><Relationship Id="rId3" Target="https://github.com/WANTED-TEAM03/pre-onboarding-10th-2-3" TargetMode="External" Type="http://schemas.openxmlformats.org/officeDocument/2006/relationships/hyperlink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slide1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346946" y="3859539"/>
            <a:ext cx="11594107" cy="12534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083"/>
              </a:lnSpc>
            </a:pPr>
            <a:r>
              <a:rPr lang="en-US" sz="8002" spc="-80">
                <a:solidFill>
                  <a:srgbClr val="000000"/>
                </a:solidFill>
                <a:ea typeface="Tlab 레트로라이프"/>
              </a:rPr>
              <a:t>대용량 시스템 설계 기초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898592" y="810260"/>
            <a:ext cx="5156039" cy="389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19"/>
              </a:lnSpc>
              <a:spcBef>
                <a:spcPct val="0"/>
              </a:spcBef>
            </a:pPr>
            <a:r>
              <a:rPr lang="en-US" sz="2299" spc="-57">
                <a:solidFill>
                  <a:srgbClr val="000000"/>
                </a:solidFill>
                <a:latin typeface="Source Han Sans KR Medium"/>
                <a:ea typeface="Source Han Sans KR Medium"/>
              </a:rPr>
              <a:t>월간CS - 대용량 시스템 설계 기초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2503353" y="8762418"/>
            <a:ext cx="4755947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919"/>
              </a:lnSpc>
              <a:spcBef>
                <a:spcPct val="0"/>
              </a:spcBef>
            </a:pPr>
            <a:r>
              <a:rPr lang="en-US" sz="2799" spc="-69">
                <a:solidFill>
                  <a:srgbClr val="000000"/>
                </a:solidFill>
                <a:ea typeface="Source Han Sans KR Bold"/>
              </a:rPr>
              <a:t>김혜린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086784" y="5707052"/>
            <a:ext cx="8114433" cy="4994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32"/>
              </a:lnSpc>
            </a:pPr>
            <a:r>
              <a:rPr lang="en-US" sz="3200" spc="-32">
                <a:solidFill>
                  <a:srgbClr val="000000"/>
                </a:solidFill>
                <a:latin typeface="Tlab 레트로라이프"/>
                <a:ea typeface="Tlab 레트로라이프"/>
              </a:rPr>
              <a:t>13. 검색어 자동완성 시스템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70063" y="8854493"/>
            <a:ext cx="4755947" cy="389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20"/>
              </a:lnSpc>
              <a:spcBef>
                <a:spcPct val="0"/>
              </a:spcBef>
            </a:pPr>
            <a:r>
              <a:rPr lang="en-US" sz="2300" spc="-57">
                <a:solidFill>
                  <a:srgbClr val="000000"/>
                </a:solidFill>
                <a:latin typeface="Source Han Sans KR Bold"/>
              </a:rPr>
              <a:t>2024.04.20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503353" y="8338238"/>
            <a:ext cx="4755947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919"/>
              </a:lnSpc>
              <a:spcBef>
                <a:spcPct val="0"/>
              </a:spcBef>
            </a:pPr>
            <a:r>
              <a:rPr lang="en-US" sz="2799" spc="-69">
                <a:solidFill>
                  <a:srgbClr val="000000"/>
                </a:solidFill>
                <a:latin typeface="Source Han Sans KR Bold"/>
              </a:rPr>
              <a:t>@OolongTea620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671937" y="2099988"/>
            <a:ext cx="671901" cy="0"/>
          </a:xfrm>
          <a:prstGeom prst="line">
            <a:avLst/>
          </a:prstGeom>
          <a:ln cap="flat" w="666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1671937" y="4659569"/>
            <a:ext cx="9723120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60"/>
              </a:lnSpc>
              <a:spcBef>
                <a:spcPct val="0"/>
              </a:spcBef>
            </a:pPr>
            <a:r>
              <a:rPr lang="en-US" sz="2400" spc="-60">
                <a:solidFill>
                  <a:srgbClr val="000000"/>
                </a:solidFill>
                <a:latin typeface="Source Han Sans KR"/>
                <a:ea typeface="Source Han Sans KR"/>
              </a:rPr>
              <a:t>개략적 설계안에서는 관계형 데이터베이스를 저장소로 사용 → 효율적이지 않다.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671937" y="2855783"/>
            <a:ext cx="3280206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399" spc="-59">
                <a:solidFill>
                  <a:srgbClr val="000000"/>
                </a:solidFill>
                <a:ea typeface="Source Han Sans KR Bold"/>
              </a:rPr>
              <a:t>트라이 자료구조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71937" y="5174041"/>
            <a:ext cx="4221798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 spc="-60">
                <a:solidFill>
                  <a:srgbClr val="000000"/>
                </a:solidFill>
                <a:latin typeface="Source Han Sans KR Bold"/>
                <a:ea typeface="Source Han Sans KR Bold"/>
              </a:rPr>
              <a:t>트라이를 사용하여 해결할 수 있다.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671937" y="2412553"/>
            <a:ext cx="6647809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2799" spc="-69">
                <a:solidFill>
                  <a:srgbClr val="000000"/>
                </a:solidFill>
                <a:latin typeface="Source Han Sans KR Bold"/>
                <a:ea typeface="Source Han Sans KR Bold"/>
              </a:rPr>
              <a:t>3단계) 상세 설계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671937" y="2099988"/>
            <a:ext cx="671901" cy="0"/>
          </a:xfrm>
          <a:prstGeom prst="line">
            <a:avLst/>
          </a:prstGeom>
          <a:ln cap="flat" w="666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1671937" y="3899535"/>
            <a:ext cx="7360920" cy="1243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60"/>
              </a:lnSpc>
            </a:pPr>
            <a:r>
              <a:rPr lang="en-US" sz="2400" spc="-60">
                <a:solidFill>
                  <a:srgbClr val="000000"/>
                </a:solidFill>
                <a:latin typeface="Source Han Sans KR Bold"/>
                <a:ea typeface="Source Han Sans KR Bold"/>
              </a:rPr>
              <a:t>트라이 (trie)</a:t>
            </a:r>
          </a:p>
          <a:p>
            <a:pPr>
              <a:lnSpc>
                <a:spcPts val="3360"/>
              </a:lnSpc>
            </a:pPr>
            <a:r>
              <a:rPr lang="en-US" sz="2400" spc="-60">
                <a:solidFill>
                  <a:srgbClr val="000000"/>
                </a:solidFill>
                <a:ea typeface="Source Han Sans KR"/>
              </a:rPr>
              <a:t>문자열들을 간략하게 저장할 수 있는 자료구조</a:t>
            </a:r>
          </a:p>
          <a:p>
            <a:pPr algn="l">
              <a:lnSpc>
                <a:spcPts val="3360"/>
              </a:lnSpc>
              <a:spcBef>
                <a:spcPct val="0"/>
              </a:spcBef>
            </a:pPr>
            <a:r>
              <a:rPr lang="en-US" sz="2400" spc="-60">
                <a:solidFill>
                  <a:srgbClr val="000000"/>
                </a:solidFill>
                <a:latin typeface="Source Han Sans KR"/>
                <a:ea typeface="Source Han Sans KR"/>
              </a:rPr>
              <a:t>문자열을 꺼내는 연산에 초점을 맞추어 설계된 자료구조이다.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671937" y="2855783"/>
            <a:ext cx="3280206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399" spc="-59">
                <a:solidFill>
                  <a:srgbClr val="000000"/>
                </a:solidFill>
                <a:ea typeface="Source Han Sans KR Bold"/>
              </a:rPr>
              <a:t>트라이 자료구조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71937" y="5429250"/>
            <a:ext cx="8434864" cy="1663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18162" indent="-259081" lvl="1">
              <a:lnSpc>
                <a:spcPts val="3360"/>
              </a:lnSpc>
              <a:buFont typeface="Arial"/>
              <a:buChar char="•"/>
            </a:pPr>
            <a:r>
              <a:rPr lang="en-US" sz="2400" spc="-60">
                <a:solidFill>
                  <a:srgbClr val="000000"/>
                </a:solidFill>
                <a:ea typeface="Source Han Sans KR"/>
              </a:rPr>
              <a:t>트리 형태의 자료구조</a:t>
            </a:r>
          </a:p>
          <a:p>
            <a:pPr marL="518162" indent="-259081" lvl="1">
              <a:lnSpc>
                <a:spcPts val="3360"/>
              </a:lnSpc>
              <a:buFont typeface="Arial"/>
              <a:buChar char="•"/>
            </a:pPr>
            <a:r>
              <a:rPr lang="en-US" sz="2400" spc="-60">
                <a:solidFill>
                  <a:srgbClr val="000000"/>
                </a:solidFill>
                <a:ea typeface="Source Han Sans KR"/>
              </a:rPr>
              <a:t>루트 노드는 빈 문자열을 나타냄</a:t>
            </a:r>
          </a:p>
          <a:p>
            <a:pPr marL="518162" indent="-259081" lvl="1">
              <a:lnSpc>
                <a:spcPts val="3360"/>
              </a:lnSpc>
              <a:buFont typeface="Arial"/>
              <a:buChar char="•"/>
            </a:pPr>
            <a:r>
              <a:rPr lang="en-US" sz="2400" spc="-60">
                <a:solidFill>
                  <a:srgbClr val="000000"/>
                </a:solidFill>
                <a:latin typeface="Source Han Sans KR"/>
                <a:ea typeface="Source Han Sans KR"/>
              </a:rPr>
              <a:t>각 노드는 글자 하나를 저장하며 26개의 자식 노드를 가질 수 있음</a:t>
            </a:r>
          </a:p>
          <a:p>
            <a:pPr marL="518162" indent="-259081" lvl="1">
              <a:lnSpc>
                <a:spcPts val="3360"/>
              </a:lnSpc>
              <a:buFont typeface="Arial"/>
              <a:buChar char="•"/>
            </a:pPr>
            <a:r>
              <a:rPr lang="en-US" sz="2400" spc="-60">
                <a:solidFill>
                  <a:srgbClr val="000000"/>
                </a:solidFill>
                <a:latin typeface="Source Han Sans KR"/>
                <a:ea typeface="Source Han Sans KR"/>
              </a:rPr>
              <a:t>각 트리 노드는 하나의 단어, 또는 접두어 문자열을 나타냄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671937" y="2412553"/>
            <a:ext cx="6647809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2799" spc="-69">
                <a:solidFill>
                  <a:srgbClr val="000000"/>
                </a:solidFill>
                <a:latin typeface="Source Han Sans KR Bold"/>
                <a:ea typeface="Source Han Sans KR Bold"/>
              </a:rPr>
              <a:t>3단계) 상세 설계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671937" y="2099988"/>
            <a:ext cx="671901" cy="0"/>
          </a:xfrm>
          <a:prstGeom prst="line">
            <a:avLst/>
          </a:prstGeom>
          <a:ln cap="flat" w="666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671937" y="3773602"/>
            <a:ext cx="8545925" cy="5484698"/>
          </a:xfrm>
          <a:custGeom>
            <a:avLst/>
            <a:gdLst/>
            <a:ahLst/>
            <a:cxnLst/>
            <a:rect r="r" b="b" t="t" l="l"/>
            <a:pathLst>
              <a:path h="5484698" w="8545925">
                <a:moveTo>
                  <a:pt x="0" y="0"/>
                </a:moveTo>
                <a:lnTo>
                  <a:pt x="8545925" y="0"/>
                </a:lnTo>
                <a:lnTo>
                  <a:pt x="8545925" y="5484698"/>
                </a:lnTo>
                <a:lnTo>
                  <a:pt x="0" y="54846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671937" y="2855783"/>
            <a:ext cx="3280206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399" spc="-59">
                <a:solidFill>
                  <a:srgbClr val="000000"/>
                </a:solidFill>
                <a:ea typeface="Source Han Sans KR Bold"/>
              </a:rPr>
              <a:t>트라이 자료구조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55168" y="3725977"/>
            <a:ext cx="5955348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0"/>
              </a:lnSpc>
              <a:spcBef>
                <a:spcPct val="0"/>
              </a:spcBef>
            </a:pPr>
            <a:r>
              <a:rPr lang="en-US" sz="2400" spc="-60">
                <a:solidFill>
                  <a:srgbClr val="000000"/>
                </a:solidFill>
                <a:latin typeface="Source Han Sans KR"/>
                <a:ea typeface="Source Han Sans KR"/>
              </a:rPr>
              <a:t> tree, try, true, toy, wish, win 가 보관된 트라이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671937" y="2412553"/>
            <a:ext cx="6647809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2799" spc="-69">
                <a:solidFill>
                  <a:srgbClr val="000000"/>
                </a:solidFill>
                <a:latin typeface="Source Han Sans KR Bold"/>
                <a:ea typeface="Source Han Sans KR Bold"/>
              </a:rPr>
              <a:t>3단계) 상세 설계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671937" y="2099988"/>
            <a:ext cx="671901" cy="0"/>
          </a:xfrm>
          <a:prstGeom prst="line">
            <a:avLst/>
          </a:prstGeom>
          <a:ln cap="flat" w="666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7605107" y="2805998"/>
            <a:ext cx="9654193" cy="6129986"/>
          </a:xfrm>
          <a:custGeom>
            <a:avLst/>
            <a:gdLst/>
            <a:ahLst/>
            <a:cxnLst/>
            <a:rect r="r" b="b" t="t" l="l"/>
            <a:pathLst>
              <a:path h="6129986" w="9654193">
                <a:moveTo>
                  <a:pt x="0" y="0"/>
                </a:moveTo>
                <a:lnTo>
                  <a:pt x="9654193" y="0"/>
                </a:lnTo>
                <a:lnTo>
                  <a:pt x="9654193" y="6129985"/>
                </a:lnTo>
                <a:lnTo>
                  <a:pt x="0" y="61299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671937" y="2855783"/>
            <a:ext cx="3280206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399" spc="-59">
                <a:solidFill>
                  <a:srgbClr val="000000"/>
                </a:solidFill>
                <a:ea typeface="Source Han Sans KR Bold"/>
              </a:rPr>
              <a:t>트라이 자료구조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71937" y="3735502"/>
            <a:ext cx="8065136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60"/>
              </a:lnSpc>
              <a:spcBef>
                <a:spcPct val="0"/>
              </a:spcBef>
            </a:pPr>
            <a:r>
              <a:rPr lang="en-US" sz="2400" spc="-60">
                <a:solidFill>
                  <a:srgbClr val="000000"/>
                </a:solidFill>
                <a:ea typeface="Source Han Sans KR"/>
              </a:rPr>
              <a:t>빈도에 따라 정렬된 결과를 내놓기 위해 트라이에 빈도 정보도 저장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671937" y="2412553"/>
            <a:ext cx="6647809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2799" spc="-69">
                <a:solidFill>
                  <a:srgbClr val="000000"/>
                </a:solidFill>
                <a:latin typeface="Source Han Sans KR Bold"/>
                <a:ea typeface="Source Han Sans KR Bold"/>
              </a:rPr>
              <a:t>3단계) 상세 설계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671937" y="2099988"/>
            <a:ext cx="671901" cy="0"/>
          </a:xfrm>
          <a:prstGeom prst="line">
            <a:avLst/>
          </a:prstGeom>
          <a:ln cap="flat" w="666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9615313" y="3680389"/>
            <a:ext cx="7544557" cy="4790460"/>
          </a:xfrm>
          <a:custGeom>
            <a:avLst/>
            <a:gdLst/>
            <a:ahLst/>
            <a:cxnLst/>
            <a:rect r="r" b="b" t="t" l="l"/>
            <a:pathLst>
              <a:path h="4790460" w="7544557">
                <a:moveTo>
                  <a:pt x="0" y="0"/>
                </a:moveTo>
                <a:lnTo>
                  <a:pt x="7544557" y="0"/>
                </a:lnTo>
                <a:lnTo>
                  <a:pt x="7544557" y="4790459"/>
                </a:lnTo>
                <a:lnTo>
                  <a:pt x="0" y="479045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671937" y="2855783"/>
            <a:ext cx="3280206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399" spc="-59">
                <a:solidFill>
                  <a:srgbClr val="000000"/>
                </a:solidFill>
                <a:ea typeface="Source Han Sans KR Bold"/>
              </a:rPr>
              <a:t>트라이 자료구조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71937" y="3772156"/>
            <a:ext cx="7734301" cy="4568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 spc="-50">
                <a:solidFill>
                  <a:srgbClr val="000000"/>
                </a:solidFill>
                <a:latin typeface="Source Han Sans KR"/>
                <a:ea typeface="Source Han Sans KR"/>
              </a:rPr>
              <a:t>p: 접두어(prefix)의 길이</a:t>
            </a:r>
          </a:p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 spc="-50">
                <a:solidFill>
                  <a:srgbClr val="000000"/>
                </a:solidFill>
                <a:latin typeface="Source Han Sans KR"/>
                <a:ea typeface="Source Han Sans KR"/>
              </a:rPr>
              <a:t>n: 트라이 안에 있는 노드 개수</a:t>
            </a:r>
          </a:p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 spc="-50">
                <a:solidFill>
                  <a:srgbClr val="000000"/>
                </a:solidFill>
                <a:latin typeface="Source Han Sans KR"/>
                <a:ea typeface="Source Han Sans KR"/>
              </a:rPr>
              <a:t>c: 주어진 노드의 자식 노드 개수</a:t>
            </a:r>
          </a:p>
          <a:p>
            <a:pPr>
              <a:lnSpc>
                <a:spcPts val="2800"/>
              </a:lnSpc>
              <a:spcBef>
                <a:spcPct val="0"/>
              </a:spcBef>
            </a:pPr>
          </a:p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 spc="-50">
                <a:solidFill>
                  <a:srgbClr val="000000"/>
                </a:solidFill>
                <a:latin typeface="Source Han Sans KR"/>
                <a:ea typeface="Source Han Sans KR"/>
              </a:rPr>
              <a:t>가장 많이 사용된 질의어 k개는 다음과 같이 찾을 수 있다.</a:t>
            </a:r>
          </a:p>
          <a:p>
            <a:pPr>
              <a:lnSpc>
                <a:spcPts val="2800"/>
              </a:lnSpc>
              <a:spcBef>
                <a:spcPct val="0"/>
              </a:spcBef>
            </a:pPr>
          </a:p>
          <a:p>
            <a:pPr marL="431801" indent="-215900" lvl="1">
              <a:lnSpc>
                <a:spcPts val="2800"/>
              </a:lnSpc>
              <a:spcBef>
                <a:spcPct val="0"/>
              </a:spcBef>
              <a:buFont typeface="Arial"/>
              <a:buChar char="•"/>
            </a:pPr>
            <a:r>
              <a:rPr lang="en-US" sz="2000" spc="-50">
                <a:solidFill>
                  <a:srgbClr val="000000"/>
                </a:solidFill>
                <a:latin typeface="Source Han Sans KR"/>
                <a:ea typeface="Source Han Sans KR"/>
              </a:rPr>
              <a:t>해당 접두어를 표현하는 노드를 찾는다. 시간복잡도 O(p)</a:t>
            </a:r>
          </a:p>
          <a:p>
            <a:pPr marL="431801" indent="-215900" lvl="1">
              <a:lnSpc>
                <a:spcPts val="2800"/>
              </a:lnSpc>
              <a:spcBef>
                <a:spcPct val="0"/>
              </a:spcBef>
              <a:buFont typeface="Arial"/>
              <a:buChar char="•"/>
            </a:pPr>
            <a:r>
              <a:rPr lang="en-US" sz="2000" spc="-50">
                <a:solidFill>
                  <a:srgbClr val="000000"/>
                </a:solidFill>
                <a:latin typeface="Source Han Sans KR"/>
                <a:ea typeface="Source Han Sans KR"/>
              </a:rPr>
              <a:t>해당 노드부터 시작하는 하위 트리를 탐색하여 모든 유효 노드를 찾는다. </a:t>
            </a:r>
          </a:p>
          <a:p>
            <a:pPr marL="863601" indent="-287867" lvl="2">
              <a:lnSpc>
                <a:spcPts val="2800"/>
              </a:lnSpc>
              <a:spcBef>
                <a:spcPct val="0"/>
              </a:spcBef>
              <a:buFont typeface="Arial"/>
              <a:buChar char="⚬"/>
            </a:pPr>
            <a:r>
              <a:rPr lang="en-US" sz="2000" spc="-50">
                <a:solidFill>
                  <a:srgbClr val="000000"/>
                </a:solidFill>
                <a:latin typeface="Source Han Sans KR"/>
                <a:ea typeface="Source Han Sans KR"/>
              </a:rPr>
              <a:t>시간복잡도 O(c)</a:t>
            </a:r>
          </a:p>
          <a:p>
            <a:pPr marL="431801" indent="-215900" lvl="1">
              <a:lnSpc>
                <a:spcPts val="2800"/>
              </a:lnSpc>
              <a:spcBef>
                <a:spcPct val="0"/>
              </a:spcBef>
              <a:buFont typeface="Arial"/>
              <a:buChar char="•"/>
            </a:pPr>
            <a:r>
              <a:rPr lang="en-US" sz="2000" spc="-50">
                <a:solidFill>
                  <a:srgbClr val="000000"/>
                </a:solidFill>
                <a:latin typeface="Source Han Sans KR"/>
                <a:ea typeface="Source Han Sans KR"/>
              </a:rPr>
              <a:t>유효 노드들을 정렬하여 가장 인기 있는 검색어 k개를 찾는다</a:t>
            </a:r>
          </a:p>
          <a:p>
            <a:pPr marL="863601" indent="-287867" lvl="2">
              <a:lnSpc>
                <a:spcPts val="2800"/>
              </a:lnSpc>
              <a:spcBef>
                <a:spcPct val="0"/>
              </a:spcBef>
              <a:buFont typeface="Arial"/>
              <a:buChar char="⚬"/>
            </a:pPr>
            <a:r>
              <a:rPr lang="en-US" sz="2000" spc="-50">
                <a:solidFill>
                  <a:srgbClr val="000000"/>
                </a:solidFill>
                <a:latin typeface="Source Han Sans KR"/>
                <a:ea typeface="Source Han Sans KR"/>
              </a:rPr>
              <a:t>시간복잡도 O(clogc)</a:t>
            </a:r>
          </a:p>
          <a:p>
            <a:pPr>
              <a:lnSpc>
                <a:spcPts val="2800"/>
              </a:lnSpc>
              <a:spcBef>
                <a:spcPct val="0"/>
              </a:spcBef>
            </a:pPr>
          </a:p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 spc="-50">
                <a:solidFill>
                  <a:srgbClr val="000000"/>
                </a:solidFill>
                <a:latin typeface="Source Han Sans KR"/>
                <a:ea typeface="Source Han Sans KR"/>
              </a:rPr>
              <a:t>전체 알고리즘 복잡도 = </a:t>
            </a:r>
            <a:r>
              <a:rPr lang="en-US" sz="2000" spc="-50">
                <a:solidFill>
                  <a:srgbClr val="000000"/>
                </a:solidFill>
                <a:latin typeface="Source Han Sans KR Bold"/>
              </a:rPr>
              <a:t>O(p) + O(c) + O(clogc)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671937" y="2412553"/>
            <a:ext cx="6647809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2799" spc="-69">
                <a:solidFill>
                  <a:srgbClr val="000000"/>
                </a:solidFill>
                <a:latin typeface="Source Han Sans KR Bold"/>
                <a:ea typeface="Source Han Sans KR Bold"/>
              </a:rPr>
              <a:t>3단계) 상세 설계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671937" y="2099988"/>
            <a:ext cx="671901" cy="0"/>
          </a:xfrm>
          <a:prstGeom prst="line">
            <a:avLst/>
          </a:prstGeom>
          <a:ln cap="flat" w="666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687887" y="4164576"/>
            <a:ext cx="6631860" cy="4779602"/>
          </a:xfrm>
          <a:custGeom>
            <a:avLst/>
            <a:gdLst/>
            <a:ahLst/>
            <a:cxnLst/>
            <a:rect r="r" b="b" t="t" l="l"/>
            <a:pathLst>
              <a:path h="4779602" w="6631860">
                <a:moveTo>
                  <a:pt x="0" y="0"/>
                </a:moveTo>
                <a:lnTo>
                  <a:pt x="6631859" y="0"/>
                </a:lnTo>
                <a:lnTo>
                  <a:pt x="6631859" y="4779602"/>
                </a:lnTo>
                <a:lnTo>
                  <a:pt x="0" y="47796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671937" y="2855783"/>
            <a:ext cx="3280206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399" spc="-59">
                <a:solidFill>
                  <a:srgbClr val="000000"/>
                </a:solidFill>
                <a:latin typeface="Source Han Sans KR Bold"/>
                <a:ea typeface="Source Han Sans KR Bold"/>
              </a:rPr>
              <a:t>트라이 자료구조 - 예제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71937" y="3491476"/>
            <a:ext cx="5659438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spc="-50">
                <a:solidFill>
                  <a:srgbClr val="000000"/>
                </a:solidFill>
                <a:latin typeface="Source Han Sans KR Bold"/>
                <a:ea typeface="Source Han Sans KR Bold"/>
              </a:rPr>
              <a:t>예제) k=2이고, 사용자가 검색창에 “be”를 입력한 경우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144000" y="4566808"/>
            <a:ext cx="7497921" cy="28422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 spc="-50">
                <a:solidFill>
                  <a:srgbClr val="000000"/>
                </a:solidFill>
                <a:latin typeface="Source Han Sans KR"/>
              </a:rPr>
              <a:t>1. </a:t>
            </a:r>
            <a:r>
              <a:rPr lang="en-US" sz="2000" spc="-50">
                <a:solidFill>
                  <a:srgbClr val="000000"/>
                </a:solidFill>
                <a:latin typeface="Source Han Sans KR"/>
                <a:ea typeface="Source Han Sans KR"/>
              </a:rPr>
              <a:t>접두어 노드 be를 찾는다.</a:t>
            </a:r>
          </a:p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 spc="-50">
                <a:solidFill>
                  <a:srgbClr val="000000"/>
                </a:solidFill>
                <a:latin typeface="Source Han Sans KR"/>
              </a:rPr>
              <a:t>2. </a:t>
            </a:r>
            <a:r>
              <a:rPr lang="en-US" sz="2000" spc="-50">
                <a:solidFill>
                  <a:srgbClr val="000000"/>
                </a:solidFill>
                <a:latin typeface="Source Han Sans KR"/>
                <a:ea typeface="Source Han Sans KR"/>
              </a:rPr>
              <a:t>해당 노드부터 시작하는 하위 트리를 탐색하여 모든 유효 노드를 찾는다.</a:t>
            </a:r>
          </a:p>
          <a:p>
            <a:pPr marL="863601" indent="-287867" lvl="2">
              <a:lnSpc>
                <a:spcPts val="2800"/>
              </a:lnSpc>
              <a:spcBef>
                <a:spcPct val="0"/>
              </a:spcBef>
              <a:buFont typeface="Arial"/>
              <a:buChar char="⚬"/>
            </a:pPr>
            <a:r>
              <a:rPr lang="en-US" sz="2000" spc="-50">
                <a:solidFill>
                  <a:srgbClr val="000000"/>
                </a:solidFill>
                <a:latin typeface="Source Han Sans KR"/>
                <a:ea typeface="Source Han Sans KR"/>
              </a:rPr>
              <a:t>[beer: 10], [best: 35], [bet: 29]가 유효 노드</a:t>
            </a:r>
          </a:p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 spc="-50">
                <a:solidFill>
                  <a:srgbClr val="000000"/>
                </a:solidFill>
                <a:latin typeface="Source Han Sans KR"/>
              </a:rPr>
              <a:t>3. </a:t>
            </a:r>
            <a:r>
              <a:rPr lang="en-US" sz="2000" spc="-50">
                <a:solidFill>
                  <a:srgbClr val="000000"/>
                </a:solidFill>
                <a:latin typeface="Source Han Sans KR"/>
                <a:ea typeface="Source Han Sans KR"/>
              </a:rPr>
              <a:t>유효 노드를 정렬하여 2개만 골라낸다. [best: 35], [bet: 29]</a:t>
            </a:r>
          </a:p>
          <a:p>
            <a:pPr>
              <a:lnSpc>
                <a:spcPts val="2520"/>
              </a:lnSpc>
              <a:spcBef>
                <a:spcPct val="0"/>
              </a:spcBef>
            </a:pPr>
            <a:r>
              <a:rPr lang="en-US" sz="1800" spc="-45">
                <a:solidFill>
                  <a:srgbClr val="000000"/>
                </a:solidFill>
                <a:latin typeface="Source Han Sans KR Bold"/>
                <a:ea typeface="Source Han Sans KR Bold"/>
              </a:rPr>
              <a:t>→ 최악의 경우 전체 트라이를 다 검색해야 하는 일이 생길 수 있음</a:t>
            </a:r>
          </a:p>
          <a:p>
            <a:pPr>
              <a:lnSpc>
                <a:spcPts val="2800"/>
              </a:lnSpc>
              <a:spcBef>
                <a:spcPct val="0"/>
              </a:spcBef>
            </a:pPr>
          </a:p>
          <a:p>
            <a:pPr>
              <a:lnSpc>
                <a:spcPts val="3079"/>
              </a:lnSpc>
              <a:spcBef>
                <a:spcPct val="0"/>
              </a:spcBef>
            </a:pPr>
            <a:r>
              <a:rPr lang="en-US" sz="2199" spc="-54">
                <a:solidFill>
                  <a:srgbClr val="000000"/>
                </a:solidFill>
                <a:ea typeface="Source Han Sans KR Bold"/>
              </a:rPr>
              <a:t>접두어의 최대 길이 제한</a:t>
            </a:r>
          </a:p>
          <a:p>
            <a:pPr>
              <a:lnSpc>
                <a:spcPts val="3079"/>
              </a:lnSpc>
              <a:spcBef>
                <a:spcPct val="0"/>
              </a:spcBef>
            </a:pPr>
            <a:r>
              <a:rPr lang="en-US" sz="2199" spc="-54">
                <a:solidFill>
                  <a:srgbClr val="000000"/>
                </a:solidFill>
                <a:ea typeface="Source Han Sans KR Bold"/>
              </a:rPr>
              <a:t>각 노드에 인기 검색어 캐시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671937" y="2412553"/>
            <a:ext cx="6647809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2799" spc="-69">
                <a:solidFill>
                  <a:srgbClr val="000000"/>
                </a:solidFill>
                <a:latin typeface="Source Han Sans KR Bold"/>
                <a:ea typeface="Source Han Sans KR Bold"/>
              </a:rPr>
              <a:t>3단계) 상세 설계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671937" y="2099988"/>
            <a:ext cx="671901" cy="0"/>
          </a:xfrm>
          <a:prstGeom prst="line">
            <a:avLst/>
          </a:prstGeom>
          <a:ln cap="flat" w="666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1671937" y="2855783"/>
            <a:ext cx="3280206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399" spc="-59">
                <a:solidFill>
                  <a:srgbClr val="000000"/>
                </a:solidFill>
                <a:ea typeface="Source Han Sans KR Bold"/>
              </a:rPr>
              <a:t>접두어 최대 길이 제한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671937" y="4356244"/>
            <a:ext cx="7263924" cy="1663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399" spc="-59">
                <a:solidFill>
                  <a:srgbClr val="000000"/>
                </a:solidFill>
                <a:latin typeface="Source Han Sans KR"/>
                <a:ea typeface="Source Han Sans KR"/>
              </a:rPr>
              <a:t>사용자가 검색창에 긴 검색어를 입력하는 일은 거의 없음.</a:t>
            </a:r>
          </a:p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399" spc="-59">
                <a:solidFill>
                  <a:srgbClr val="000000"/>
                </a:solidFill>
                <a:latin typeface="Source Han Sans KR"/>
                <a:ea typeface="Source Han Sans KR"/>
              </a:rPr>
              <a:t>따라서 p값은 작은 정숫값이라고 가정해도 안전.</a:t>
            </a:r>
          </a:p>
          <a:p>
            <a:pPr>
              <a:lnSpc>
                <a:spcPts val="3359"/>
              </a:lnSpc>
              <a:spcBef>
                <a:spcPct val="0"/>
              </a:spcBef>
            </a:pPr>
          </a:p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399" spc="-59">
                <a:solidFill>
                  <a:srgbClr val="000000"/>
                </a:solidFill>
                <a:latin typeface="Source Han Sans KR"/>
                <a:ea typeface="Source Han Sans KR"/>
              </a:rPr>
              <a:t>→ 시간복잡도는 O(p)에서 O(작은 상숫값) = O(1)로 바뀔 것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71937" y="2412553"/>
            <a:ext cx="6647809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2799" spc="-69">
                <a:solidFill>
                  <a:srgbClr val="000000"/>
                </a:solidFill>
                <a:latin typeface="Source Han Sans KR Bold"/>
                <a:ea typeface="Source Han Sans KR Bold"/>
              </a:rPr>
              <a:t>3단계) 상세 설계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671937" y="2099988"/>
            <a:ext cx="671901" cy="0"/>
          </a:xfrm>
          <a:prstGeom prst="line">
            <a:avLst/>
          </a:prstGeom>
          <a:ln cap="flat" w="666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8319746" y="3409171"/>
            <a:ext cx="8939554" cy="4829277"/>
          </a:xfrm>
          <a:custGeom>
            <a:avLst/>
            <a:gdLst/>
            <a:ahLst/>
            <a:cxnLst/>
            <a:rect r="r" b="b" t="t" l="l"/>
            <a:pathLst>
              <a:path h="4829277" w="8939554">
                <a:moveTo>
                  <a:pt x="0" y="0"/>
                </a:moveTo>
                <a:lnTo>
                  <a:pt x="8939554" y="0"/>
                </a:lnTo>
                <a:lnTo>
                  <a:pt x="8939554" y="4829277"/>
                </a:lnTo>
                <a:lnTo>
                  <a:pt x="0" y="48292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033" r="0" b="-5033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671937" y="2855783"/>
            <a:ext cx="3280206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399" spc="-59">
                <a:solidFill>
                  <a:srgbClr val="000000"/>
                </a:solidFill>
                <a:ea typeface="Source Han Sans KR Bold"/>
              </a:rPr>
              <a:t>노드에 인기 검색어 캐시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71937" y="4073525"/>
            <a:ext cx="6948170" cy="2101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 spc="-50">
                <a:solidFill>
                  <a:srgbClr val="000000"/>
                </a:solidFill>
                <a:latin typeface="Source Han Sans KR"/>
                <a:ea typeface="Source Han Sans KR"/>
              </a:rPr>
              <a:t>각 노드에 k개의 인기 검색어를 저장해 두면,</a:t>
            </a:r>
          </a:p>
          <a:p>
            <a:pPr>
              <a:lnSpc>
                <a:spcPts val="2800"/>
              </a:lnSpc>
            </a:pPr>
            <a:r>
              <a:rPr lang="en-US" sz="2000" spc="-50">
                <a:solidFill>
                  <a:srgbClr val="000000"/>
                </a:solidFill>
                <a:latin typeface="Source Han Sans KR"/>
                <a:ea typeface="Source Han Sans KR"/>
              </a:rPr>
              <a:t> 전체 트라이를 검색하는 일을 방지할 수 있음.</a:t>
            </a:r>
          </a:p>
          <a:p>
            <a:pPr>
              <a:lnSpc>
                <a:spcPts val="2800"/>
              </a:lnSpc>
            </a:pPr>
            <a:r>
              <a:rPr lang="en-US" sz="2000" spc="-50">
                <a:solidFill>
                  <a:srgbClr val="000000"/>
                </a:solidFill>
                <a:latin typeface="Source Han Sans KR"/>
                <a:ea typeface="Source Han Sans KR"/>
              </a:rPr>
              <a:t>&gt; 시간복잡도 O(1)</a:t>
            </a:r>
          </a:p>
          <a:p>
            <a:pPr>
              <a:lnSpc>
                <a:spcPts val="2800"/>
              </a:lnSpc>
            </a:pPr>
          </a:p>
          <a:p>
            <a:pPr>
              <a:lnSpc>
                <a:spcPts val="2800"/>
              </a:lnSpc>
            </a:pPr>
            <a:r>
              <a:rPr lang="en-US" sz="2000" spc="-50">
                <a:solidFill>
                  <a:srgbClr val="000000"/>
                </a:solidFill>
                <a:ea typeface="Source Han Sans KR"/>
              </a:rPr>
              <a:t>각 노드에 질의어를 저장할 공간이 많이 필요하게 된다는 단점이 존재</a:t>
            </a:r>
          </a:p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 spc="-50">
                <a:solidFill>
                  <a:srgbClr val="000000"/>
                </a:solidFill>
                <a:latin typeface="Source Han Sans KR"/>
              </a:rPr>
              <a:t>&gt; </a:t>
            </a:r>
            <a:r>
              <a:rPr lang="en-US" sz="2000" spc="-50">
                <a:solidFill>
                  <a:srgbClr val="000000"/>
                </a:solidFill>
                <a:ea typeface="Source Han Sans KR"/>
              </a:rPr>
              <a:t>빠른 응답속도가 아주 중요할 때는 희생할 만한 가치는 있다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671937" y="7961644"/>
            <a:ext cx="8863965" cy="824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60"/>
              </a:lnSpc>
              <a:spcBef>
                <a:spcPct val="0"/>
              </a:spcBef>
            </a:pPr>
            <a:r>
              <a:rPr lang="en-US" sz="2400" spc="-60">
                <a:solidFill>
                  <a:srgbClr val="000000"/>
                </a:solidFill>
                <a:latin typeface="Source Han Sans KR"/>
              </a:rPr>
              <a:t>(</a:t>
            </a:r>
            <a:r>
              <a:rPr lang="en-US" sz="2400" spc="-60">
                <a:solidFill>
                  <a:srgbClr val="000000"/>
                </a:solidFill>
                <a:latin typeface="Source Han Sans KR"/>
                <a:ea typeface="Source Han Sans KR"/>
              </a:rPr>
              <a:t>각 단계의 시간 복잡도가 O(1)로 바뀐 덕분에) </a:t>
            </a:r>
          </a:p>
          <a:p>
            <a:pPr>
              <a:lnSpc>
                <a:spcPts val="3360"/>
              </a:lnSpc>
              <a:spcBef>
                <a:spcPct val="0"/>
              </a:spcBef>
            </a:pPr>
            <a:r>
              <a:rPr lang="en-US" sz="2400" spc="-60">
                <a:solidFill>
                  <a:srgbClr val="000000"/>
                </a:solidFill>
                <a:latin typeface="Source Han Sans KR"/>
                <a:ea typeface="Source Han Sans KR"/>
              </a:rPr>
              <a:t>최고 인기 검색어 k개를 찾는 전체 알고리즘의 복잡도는 O(1)로 바뀌게 됨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671937" y="2412553"/>
            <a:ext cx="6647809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2799" spc="-69">
                <a:solidFill>
                  <a:srgbClr val="000000"/>
                </a:solidFill>
                <a:latin typeface="Source Han Sans KR Bold"/>
                <a:ea typeface="Source Han Sans KR Bold"/>
              </a:rPr>
              <a:t>3단계) 상세 설계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671937" y="2099988"/>
            <a:ext cx="671901" cy="0"/>
          </a:xfrm>
          <a:prstGeom prst="line">
            <a:avLst/>
          </a:prstGeom>
          <a:ln cap="flat" w="666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1671937" y="2855783"/>
            <a:ext cx="3280206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399" spc="-59">
                <a:solidFill>
                  <a:srgbClr val="000000"/>
                </a:solidFill>
                <a:ea typeface="Source Han Sans KR Bold"/>
              </a:rPr>
              <a:t>데이터 수집 서비스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671937" y="4073525"/>
            <a:ext cx="10860088" cy="28422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 spc="-50">
                <a:solidFill>
                  <a:srgbClr val="000000"/>
                </a:solidFill>
                <a:ea typeface="Source Han Sans KR"/>
              </a:rPr>
              <a:t>지금까지의 설계안은 사용자가 검색창에 뭔가 타이핑을 할 때마다 실시간으로 데이터를 수정했음</a:t>
            </a:r>
          </a:p>
          <a:p>
            <a:pPr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 spc="-50">
                <a:solidFill>
                  <a:srgbClr val="000000"/>
                </a:solidFill>
                <a:latin typeface="Source Han Sans KR"/>
                <a:ea typeface="Source Han Sans KR"/>
              </a:rPr>
              <a:t>매일 수천만 건의 질의가 입력될 것, 그때마다 </a:t>
            </a:r>
            <a:r>
              <a:rPr lang="en-US" sz="2000" spc="-50">
                <a:solidFill>
                  <a:srgbClr val="000000"/>
                </a:solidFill>
                <a:latin typeface="Source Han Sans KR Bold"/>
                <a:ea typeface="Source Han Sans KR Bold"/>
              </a:rPr>
              <a:t>트라이를 갱신 시, 질의 서비스는 심각하게 느려질 것</a:t>
            </a:r>
            <a:r>
              <a:rPr lang="en-US" sz="2000" spc="-50">
                <a:solidFill>
                  <a:srgbClr val="000000"/>
                </a:solidFill>
                <a:latin typeface="Source Han Sans KR"/>
                <a:ea typeface="Source Han Sans KR"/>
              </a:rPr>
              <a:t>이다.</a:t>
            </a:r>
          </a:p>
          <a:p>
            <a:pPr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 spc="-50">
                <a:solidFill>
                  <a:srgbClr val="000000"/>
                </a:solidFill>
                <a:ea typeface="Source Han Sans KR"/>
              </a:rPr>
              <a:t>일단 트라이가 만들어지고 나면 </a:t>
            </a:r>
            <a:r>
              <a:rPr lang="en-US" sz="2000" spc="-50">
                <a:solidFill>
                  <a:srgbClr val="000000"/>
                </a:solidFill>
                <a:ea typeface="Source Han Sans KR Bold"/>
              </a:rPr>
              <a:t>인기 검색어는 그다지 자주 바뀌지 않을 것</a:t>
            </a:r>
            <a:r>
              <a:rPr lang="en-US" sz="2000" spc="-50">
                <a:solidFill>
                  <a:srgbClr val="000000"/>
                </a:solidFill>
                <a:latin typeface="Source Han Sans KR"/>
              </a:rPr>
              <a:t>.</a:t>
            </a:r>
          </a:p>
          <a:p>
            <a:pPr>
              <a:lnSpc>
                <a:spcPts val="2800"/>
              </a:lnSpc>
            </a:pPr>
          </a:p>
          <a:p>
            <a:pPr>
              <a:lnSpc>
                <a:spcPts val="2800"/>
              </a:lnSpc>
            </a:pPr>
            <a:r>
              <a:rPr lang="en-US" sz="2000" spc="-50">
                <a:solidFill>
                  <a:srgbClr val="000000"/>
                </a:solidFill>
                <a:ea typeface="Source Han Sans KR"/>
              </a:rPr>
              <a:t>트위터같은 실시간 애플리케이션이라면 항상 신선하게 유지할 필요가 있지만</a:t>
            </a:r>
          </a:p>
          <a:p>
            <a:pPr>
              <a:lnSpc>
                <a:spcPts val="2800"/>
              </a:lnSpc>
            </a:pPr>
            <a:r>
              <a:rPr lang="en-US" sz="2000" spc="-50">
                <a:solidFill>
                  <a:srgbClr val="000000"/>
                </a:solidFill>
                <a:latin typeface="Source Han Sans KR"/>
                <a:ea typeface="Source Han Sans KR"/>
              </a:rPr>
              <a:t>구글 검색 같은 애플리케이션은 그렇게 자주 바꿔줄 이유는 없다.</a:t>
            </a:r>
          </a:p>
          <a:p>
            <a:pPr>
              <a:lnSpc>
                <a:spcPts val="2800"/>
              </a:lnSpc>
            </a:pPr>
          </a:p>
          <a:p>
            <a:pPr>
              <a:lnSpc>
                <a:spcPts val="3079"/>
              </a:lnSpc>
              <a:spcBef>
                <a:spcPct val="0"/>
              </a:spcBef>
            </a:pPr>
            <a:r>
              <a:rPr lang="en-US" sz="2199" spc="-54">
                <a:solidFill>
                  <a:srgbClr val="000000"/>
                </a:solidFill>
                <a:latin typeface="Source Han Sans KR Bold"/>
                <a:ea typeface="Source Han Sans KR Bold"/>
              </a:rPr>
              <a:t>→ 용례에 따라 서비스를 설계하면 된다.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71937" y="2412553"/>
            <a:ext cx="6647809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2799" spc="-69">
                <a:solidFill>
                  <a:srgbClr val="000000"/>
                </a:solidFill>
                <a:latin typeface="Source Han Sans KR Bold"/>
                <a:ea typeface="Source Han Sans KR Bold"/>
              </a:rPr>
              <a:t>3단계) 상세 설계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671937" y="2099988"/>
            <a:ext cx="671901" cy="0"/>
          </a:xfrm>
          <a:prstGeom prst="line">
            <a:avLst/>
          </a:prstGeom>
          <a:ln cap="flat" w="666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3301510" y="3510468"/>
            <a:ext cx="11684979" cy="5207300"/>
          </a:xfrm>
          <a:custGeom>
            <a:avLst/>
            <a:gdLst/>
            <a:ahLst/>
            <a:cxnLst/>
            <a:rect r="r" b="b" t="t" l="l"/>
            <a:pathLst>
              <a:path h="5207300" w="11684979">
                <a:moveTo>
                  <a:pt x="0" y="0"/>
                </a:moveTo>
                <a:lnTo>
                  <a:pt x="11684980" y="0"/>
                </a:lnTo>
                <a:lnTo>
                  <a:pt x="11684980" y="5207300"/>
                </a:lnTo>
                <a:lnTo>
                  <a:pt x="0" y="52073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671937" y="2855783"/>
            <a:ext cx="4918693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399" spc="-59">
                <a:solidFill>
                  <a:srgbClr val="000000"/>
                </a:solidFill>
                <a:ea typeface="Source Han Sans KR Bold"/>
              </a:rPr>
              <a:t>수정된 데이터 분석 서비스의 설계안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71937" y="2412553"/>
            <a:ext cx="6647809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2799" spc="-69">
                <a:solidFill>
                  <a:srgbClr val="000000"/>
                </a:solidFill>
                <a:latin typeface="Source Han Sans KR Bold"/>
                <a:ea typeface="Source Han Sans KR Bold"/>
              </a:rPr>
              <a:t>3단계) 상세 설계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671937" y="2099988"/>
            <a:ext cx="671901" cy="0"/>
          </a:xfrm>
          <a:prstGeom prst="line">
            <a:avLst/>
          </a:prstGeom>
          <a:ln cap="flat" w="666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1671937" y="2412553"/>
            <a:ext cx="6647809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2799" spc="-69">
                <a:solidFill>
                  <a:srgbClr val="000000"/>
                </a:solidFill>
                <a:latin typeface="Source Han Sans KR Bold"/>
                <a:ea typeface="Source Han Sans KR Bold"/>
              </a:rPr>
              <a:t>1단계) 문제 이해 및 설계 범위 확정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9768371" y="2634168"/>
            <a:ext cx="5836603" cy="6288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20"/>
              </a:lnSpc>
              <a:spcBef>
                <a:spcPct val="0"/>
              </a:spcBef>
            </a:pPr>
            <a:r>
              <a:rPr lang="en-US" sz="1800" spc="-45">
                <a:solidFill>
                  <a:srgbClr val="000000"/>
                </a:solidFill>
                <a:latin typeface="Source Han Sans KR Bold"/>
              </a:rPr>
              <a:t>Q</a:t>
            </a:r>
            <a:r>
              <a:rPr lang="en-US" sz="1800" spc="-45">
                <a:solidFill>
                  <a:srgbClr val="000000"/>
                </a:solidFill>
                <a:latin typeface="Source Han Sans KR"/>
                <a:ea typeface="Source Han Sans KR"/>
              </a:rPr>
              <a:t> 입력한 단어가 자동완성될 검색어의 첫 부분이어야 하는가?</a:t>
            </a:r>
          </a:p>
          <a:p>
            <a:pPr>
              <a:lnSpc>
                <a:spcPts val="2520"/>
              </a:lnSpc>
              <a:spcBef>
                <a:spcPct val="0"/>
              </a:spcBef>
            </a:pPr>
            <a:r>
              <a:rPr lang="en-US" sz="1800" spc="-45">
                <a:solidFill>
                  <a:srgbClr val="000000"/>
                </a:solidFill>
                <a:latin typeface="Source Han Sans KR Bold"/>
              </a:rPr>
              <a:t>A</a:t>
            </a:r>
            <a:r>
              <a:rPr lang="en-US" sz="1800" spc="-45">
                <a:solidFill>
                  <a:srgbClr val="000000"/>
                </a:solidFill>
                <a:latin typeface="Source Han Sans KR"/>
                <a:ea typeface="Source Han Sans KR"/>
              </a:rPr>
              <a:t> 첫 부분으로 한정한다.</a:t>
            </a:r>
          </a:p>
          <a:p>
            <a:pPr>
              <a:lnSpc>
                <a:spcPts val="2520"/>
              </a:lnSpc>
              <a:spcBef>
                <a:spcPct val="0"/>
              </a:spcBef>
            </a:pPr>
          </a:p>
          <a:p>
            <a:pPr>
              <a:lnSpc>
                <a:spcPts val="2520"/>
              </a:lnSpc>
              <a:spcBef>
                <a:spcPct val="0"/>
              </a:spcBef>
            </a:pPr>
            <a:r>
              <a:rPr lang="en-US" sz="1800" spc="-45">
                <a:solidFill>
                  <a:srgbClr val="000000"/>
                </a:solidFill>
                <a:latin typeface="Source Han Sans KR Bold"/>
              </a:rPr>
              <a:t>Q</a:t>
            </a:r>
            <a:r>
              <a:rPr lang="en-US" sz="1800" spc="-45">
                <a:solidFill>
                  <a:srgbClr val="000000"/>
                </a:solidFill>
                <a:latin typeface="Source Han Sans KR"/>
                <a:ea typeface="Source Han Sans KR"/>
              </a:rPr>
              <a:t> 몇 개의 자동완성 검색어가 표시되어야 하는가?</a:t>
            </a:r>
          </a:p>
          <a:p>
            <a:pPr>
              <a:lnSpc>
                <a:spcPts val="2520"/>
              </a:lnSpc>
              <a:spcBef>
                <a:spcPct val="0"/>
              </a:spcBef>
            </a:pPr>
            <a:r>
              <a:rPr lang="en-US" sz="1800" spc="-45">
                <a:solidFill>
                  <a:srgbClr val="000000"/>
                </a:solidFill>
                <a:latin typeface="Source Han Sans KR Bold"/>
              </a:rPr>
              <a:t>A</a:t>
            </a:r>
            <a:r>
              <a:rPr lang="en-US" sz="1800" spc="-45">
                <a:solidFill>
                  <a:srgbClr val="000000"/>
                </a:solidFill>
                <a:latin typeface="Source Han Sans KR"/>
                <a:ea typeface="Source Han Sans KR"/>
              </a:rPr>
              <a:t> 5개.</a:t>
            </a:r>
          </a:p>
          <a:p>
            <a:pPr>
              <a:lnSpc>
                <a:spcPts val="2520"/>
              </a:lnSpc>
              <a:spcBef>
                <a:spcPct val="0"/>
              </a:spcBef>
            </a:pPr>
          </a:p>
          <a:p>
            <a:pPr>
              <a:lnSpc>
                <a:spcPts val="2520"/>
              </a:lnSpc>
              <a:spcBef>
                <a:spcPct val="0"/>
              </a:spcBef>
            </a:pPr>
            <a:r>
              <a:rPr lang="en-US" sz="1800" spc="-45">
                <a:solidFill>
                  <a:srgbClr val="000000"/>
                </a:solidFill>
                <a:latin typeface="Source Han Sans KR Bold"/>
              </a:rPr>
              <a:t>Q</a:t>
            </a:r>
            <a:r>
              <a:rPr lang="en-US" sz="1800" spc="-45">
                <a:solidFill>
                  <a:srgbClr val="000000"/>
                </a:solidFill>
                <a:latin typeface="Source Han Sans KR"/>
                <a:ea typeface="Source Han Sans KR"/>
              </a:rPr>
              <a:t> 자동완성 검색어 5개를 고르는 기준은 무엇인가?</a:t>
            </a:r>
          </a:p>
          <a:p>
            <a:pPr>
              <a:lnSpc>
                <a:spcPts val="2520"/>
              </a:lnSpc>
              <a:spcBef>
                <a:spcPct val="0"/>
              </a:spcBef>
            </a:pPr>
            <a:r>
              <a:rPr lang="en-US" sz="1800" spc="-45">
                <a:solidFill>
                  <a:srgbClr val="000000"/>
                </a:solidFill>
                <a:latin typeface="Source Han Sans KR Bold"/>
              </a:rPr>
              <a:t>A</a:t>
            </a:r>
            <a:r>
              <a:rPr lang="en-US" sz="1800" spc="-45">
                <a:solidFill>
                  <a:srgbClr val="000000"/>
                </a:solidFill>
                <a:latin typeface="Source Han Sans KR"/>
                <a:ea typeface="Source Han Sans KR"/>
              </a:rPr>
              <a:t> 질의 빈도에 따라 정해지는 검색어 인기 순위를 기준으로 한다.</a:t>
            </a:r>
          </a:p>
          <a:p>
            <a:pPr>
              <a:lnSpc>
                <a:spcPts val="2520"/>
              </a:lnSpc>
              <a:spcBef>
                <a:spcPct val="0"/>
              </a:spcBef>
            </a:pPr>
          </a:p>
          <a:p>
            <a:pPr>
              <a:lnSpc>
                <a:spcPts val="2520"/>
              </a:lnSpc>
              <a:spcBef>
                <a:spcPct val="0"/>
              </a:spcBef>
            </a:pPr>
            <a:r>
              <a:rPr lang="en-US" sz="1800" spc="-45">
                <a:solidFill>
                  <a:srgbClr val="000000"/>
                </a:solidFill>
                <a:latin typeface="Source Han Sans KR Bold"/>
              </a:rPr>
              <a:t>Q</a:t>
            </a:r>
            <a:r>
              <a:rPr lang="en-US" sz="1800" spc="-45">
                <a:solidFill>
                  <a:srgbClr val="000000"/>
                </a:solidFill>
                <a:latin typeface="Source Han Sans KR"/>
                <a:ea typeface="Source Han Sans KR"/>
              </a:rPr>
              <a:t> 맞춤법 검사 기능도 제공하는가?</a:t>
            </a:r>
          </a:p>
          <a:p>
            <a:pPr>
              <a:lnSpc>
                <a:spcPts val="2520"/>
              </a:lnSpc>
              <a:spcBef>
                <a:spcPct val="0"/>
              </a:spcBef>
            </a:pPr>
            <a:r>
              <a:rPr lang="en-US" sz="1800" spc="-45">
                <a:solidFill>
                  <a:srgbClr val="000000"/>
                </a:solidFill>
                <a:latin typeface="Source Han Sans KR Bold"/>
              </a:rPr>
              <a:t>A</a:t>
            </a:r>
            <a:r>
              <a:rPr lang="en-US" sz="1800" spc="-45">
                <a:solidFill>
                  <a:srgbClr val="000000"/>
                </a:solidFill>
                <a:latin typeface="Source Han Sans KR"/>
                <a:ea typeface="Source Han Sans KR"/>
              </a:rPr>
              <a:t> 지원하지 않는다.</a:t>
            </a:r>
          </a:p>
          <a:p>
            <a:pPr>
              <a:lnSpc>
                <a:spcPts val="2520"/>
              </a:lnSpc>
              <a:spcBef>
                <a:spcPct val="0"/>
              </a:spcBef>
            </a:pPr>
          </a:p>
          <a:p>
            <a:pPr>
              <a:lnSpc>
                <a:spcPts val="2520"/>
              </a:lnSpc>
              <a:spcBef>
                <a:spcPct val="0"/>
              </a:spcBef>
            </a:pPr>
            <a:r>
              <a:rPr lang="en-US" sz="1800" spc="-45">
                <a:solidFill>
                  <a:srgbClr val="000000"/>
                </a:solidFill>
                <a:latin typeface="Source Han Sans KR Bold"/>
              </a:rPr>
              <a:t>Q</a:t>
            </a:r>
            <a:r>
              <a:rPr lang="en-US" sz="1800" spc="-45">
                <a:solidFill>
                  <a:srgbClr val="000000"/>
                </a:solidFill>
                <a:latin typeface="Source Han Sans KR"/>
                <a:ea typeface="Source Han Sans KR"/>
              </a:rPr>
              <a:t> 질의는 영어인가?</a:t>
            </a:r>
          </a:p>
          <a:p>
            <a:pPr>
              <a:lnSpc>
                <a:spcPts val="2520"/>
              </a:lnSpc>
              <a:spcBef>
                <a:spcPct val="0"/>
              </a:spcBef>
            </a:pPr>
            <a:r>
              <a:rPr lang="en-US" sz="1800" spc="-45">
                <a:solidFill>
                  <a:srgbClr val="000000"/>
                </a:solidFill>
                <a:latin typeface="Source Han Sans KR Bold"/>
              </a:rPr>
              <a:t>A</a:t>
            </a:r>
            <a:r>
              <a:rPr lang="en-US" sz="1800" spc="-45">
                <a:solidFill>
                  <a:srgbClr val="000000"/>
                </a:solidFill>
                <a:latin typeface="Source Han Sans KR"/>
                <a:ea typeface="Source Han Sans KR"/>
              </a:rPr>
              <a:t> 맞다. 하지만 다국어 지원을 생각해도 좋다.</a:t>
            </a:r>
          </a:p>
          <a:p>
            <a:pPr>
              <a:lnSpc>
                <a:spcPts val="2520"/>
              </a:lnSpc>
              <a:spcBef>
                <a:spcPct val="0"/>
              </a:spcBef>
            </a:pPr>
          </a:p>
          <a:p>
            <a:pPr>
              <a:lnSpc>
                <a:spcPts val="2520"/>
              </a:lnSpc>
              <a:spcBef>
                <a:spcPct val="0"/>
              </a:spcBef>
            </a:pPr>
            <a:r>
              <a:rPr lang="en-US" sz="1800" spc="-45">
                <a:solidFill>
                  <a:srgbClr val="000000"/>
                </a:solidFill>
                <a:latin typeface="Source Han Sans KR Bold"/>
              </a:rPr>
              <a:t>Q </a:t>
            </a:r>
            <a:r>
              <a:rPr lang="en-US" sz="1800" spc="-45">
                <a:solidFill>
                  <a:srgbClr val="000000"/>
                </a:solidFill>
                <a:latin typeface="Source Han Sans KR"/>
                <a:ea typeface="Source Han Sans KR"/>
              </a:rPr>
              <a:t>대문자나 특수 문자도 처리해야 하는가?</a:t>
            </a:r>
          </a:p>
          <a:p>
            <a:pPr>
              <a:lnSpc>
                <a:spcPts val="2520"/>
              </a:lnSpc>
              <a:spcBef>
                <a:spcPct val="0"/>
              </a:spcBef>
            </a:pPr>
            <a:r>
              <a:rPr lang="en-US" sz="1800" spc="-45">
                <a:solidFill>
                  <a:srgbClr val="000000"/>
                </a:solidFill>
                <a:latin typeface="Source Han Sans KR Bold"/>
              </a:rPr>
              <a:t>A </a:t>
            </a:r>
            <a:r>
              <a:rPr lang="en-US" sz="1800" spc="-45">
                <a:solidFill>
                  <a:srgbClr val="000000"/>
                </a:solidFill>
                <a:latin typeface="Source Han Sans KR"/>
                <a:ea typeface="Source Han Sans KR"/>
              </a:rPr>
              <a:t>모든 질의는 영어 소문자로 이루어진다고 가정한다.</a:t>
            </a:r>
          </a:p>
          <a:p>
            <a:pPr>
              <a:lnSpc>
                <a:spcPts val="2520"/>
              </a:lnSpc>
              <a:spcBef>
                <a:spcPct val="0"/>
              </a:spcBef>
            </a:pPr>
          </a:p>
          <a:p>
            <a:pPr>
              <a:lnSpc>
                <a:spcPts val="2520"/>
              </a:lnSpc>
              <a:spcBef>
                <a:spcPct val="0"/>
              </a:spcBef>
            </a:pPr>
            <a:r>
              <a:rPr lang="en-US" sz="1800" spc="-45">
                <a:solidFill>
                  <a:srgbClr val="000000"/>
                </a:solidFill>
                <a:latin typeface="Source Han Sans KR Bold"/>
              </a:rPr>
              <a:t>Q </a:t>
            </a:r>
            <a:r>
              <a:rPr lang="en-US" sz="1800" spc="-45">
                <a:solidFill>
                  <a:srgbClr val="000000"/>
                </a:solidFill>
                <a:latin typeface="Source Han Sans KR"/>
                <a:ea typeface="Source Han Sans KR"/>
              </a:rPr>
              <a:t>얼마나 많은 사용자를 지원해야 하는가?</a:t>
            </a:r>
          </a:p>
          <a:p>
            <a:pPr>
              <a:lnSpc>
                <a:spcPts val="2520"/>
              </a:lnSpc>
              <a:spcBef>
                <a:spcPct val="0"/>
              </a:spcBef>
            </a:pPr>
            <a:r>
              <a:rPr lang="en-US" sz="1800" spc="-45">
                <a:solidFill>
                  <a:srgbClr val="000000"/>
                </a:solidFill>
                <a:latin typeface="Source Han Sans KR Bold"/>
              </a:rPr>
              <a:t>A </a:t>
            </a:r>
            <a:r>
              <a:rPr lang="en-US" sz="1800" spc="-45">
                <a:solidFill>
                  <a:srgbClr val="000000"/>
                </a:solidFill>
                <a:latin typeface="Source Han Sans KR"/>
                <a:ea typeface="Source Han Sans KR"/>
              </a:rPr>
              <a:t>일간 능동 사용자(DAU) 기준 천만 명이다.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671937" y="2099988"/>
            <a:ext cx="671901" cy="0"/>
          </a:xfrm>
          <a:prstGeom prst="line">
            <a:avLst/>
          </a:prstGeom>
          <a:ln cap="flat" w="666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0595444" y="3261548"/>
            <a:ext cx="5851127" cy="4951412"/>
          </a:xfrm>
          <a:custGeom>
            <a:avLst/>
            <a:gdLst/>
            <a:ahLst/>
            <a:cxnLst/>
            <a:rect r="r" b="b" t="t" l="l"/>
            <a:pathLst>
              <a:path h="4951412" w="5851127">
                <a:moveTo>
                  <a:pt x="0" y="0"/>
                </a:moveTo>
                <a:lnTo>
                  <a:pt x="5851127" y="0"/>
                </a:lnTo>
                <a:lnTo>
                  <a:pt x="5851127" y="4951412"/>
                </a:lnTo>
                <a:lnTo>
                  <a:pt x="0" y="49514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671937" y="2855783"/>
            <a:ext cx="4918693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399" spc="-59">
                <a:solidFill>
                  <a:srgbClr val="000000"/>
                </a:solidFill>
                <a:ea typeface="Source Han Sans KR Bold"/>
              </a:rPr>
              <a:t>데이터 분석 서비스 로그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71937" y="3994973"/>
            <a:ext cx="5497195" cy="1544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80"/>
              </a:lnSpc>
              <a:spcBef>
                <a:spcPct val="0"/>
              </a:spcBef>
            </a:pPr>
            <a:r>
              <a:rPr lang="en-US" sz="2200" spc="-55">
                <a:solidFill>
                  <a:srgbClr val="000000"/>
                </a:solidFill>
                <a:latin typeface="Source Han Sans KR"/>
                <a:ea typeface="Source Han Sans KR"/>
              </a:rPr>
              <a:t>검색창에 입력된 질의에 관한 원본 데이터가 보관.</a:t>
            </a:r>
          </a:p>
          <a:p>
            <a:pPr>
              <a:lnSpc>
                <a:spcPts val="3080"/>
              </a:lnSpc>
              <a:spcBef>
                <a:spcPct val="0"/>
              </a:spcBef>
            </a:pPr>
          </a:p>
          <a:p>
            <a:pPr>
              <a:lnSpc>
                <a:spcPts val="3080"/>
              </a:lnSpc>
              <a:spcBef>
                <a:spcPct val="0"/>
              </a:spcBef>
            </a:pPr>
            <a:r>
              <a:rPr lang="en-US" sz="2200" spc="-55">
                <a:solidFill>
                  <a:srgbClr val="000000"/>
                </a:solidFill>
                <a:ea typeface="Source Han Sans KR"/>
              </a:rPr>
              <a:t>데이터가 추가될 뿐 수정은 이뤄지지 않으며 </a:t>
            </a:r>
          </a:p>
          <a:p>
            <a:pPr>
              <a:lnSpc>
                <a:spcPts val="3080"/>
              </a:lnSpc>
              <a:spcBef>
                <a:spcPct val="0"/>
              </a:spcBef>
            </a:pPr>
            <a:r>
              <a:rPr lang="en-US" sz="2200" spc="-55">
                <a:solidFill>
                  <a:srgbClr val="000000"/>
                </a:solidFill>
                <a:latin typeface="Source Han Sans KR"/>
                <a:ea typeface="Source Han Sans KR"/>
              </a:rPr>
              <a:t>로그 데이터에는 인덱스를 걸지 않는다.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878070" y="2945319"/>
            <a:ext cx="1285875" cy="3162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 spc="-45">
                <a:solidFill>
                  <a:srgbClr val="000000"/>
                </a:solidFill>
                <a:ea typeface="Source Han Sans KR Bold"/>
              </a:rPr>
              <a:t>취합된 데이터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671937" y="2412553"/>
            <a:ext cx="6647809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2799" spc="-69">
                <a:solidFill>
                  <a:srgbClr val="000000"/>
                </a:solidFill>
                <a:latin typeface="Source Han Sans KR Bold"/>
                <a:ea typeface="Source Han Sans KR Bold"/>
              </a:rPr>
              <a:t>3단계) 상세 설계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671937" y="2099988"/>
            <a:ext cx="671901" cy="0"/>
          </a:xfrm>
          <a:prstGeom prst="line">
            <a:avLst/>
          </a:prstGeom>
          <a:ln cap="flat" w="666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1671937" y="2855783"/>
            <a:ext cx="4918693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399" spc="-59">
                <a:solidFill>
                  <a:srgbClr val="000000"/>
                </a:solidFill>
                <a:latin typeface="Source Han Sans KR Bold"/>
                <a:ea typeface="Source Han Sans KR Bold"/>
              </a:rPr>
              <a:t>작업 서버, 트라이 캐시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671937" y="3985448"/>
            <a:ext cx="7653814" cy="11156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60"/>
              </a:lnSpc>
            </a:pPr>
            <a:r>
              <a:rPr lang="en-US" sz="2400" spc="-60">
                <a:solidFill>
                  <a:srgbClr val="000000"/>
                </a:solidFill>
                <a:ea typeface="Source Han Sans KR Bold"/>
              </a:rPr>
              <a:t>작업 서버</a:t>
            </a:r>
          </a:p>
          <a:p>
            <a:pPr>
              <a:lnSpc>
                <a:spcPts val="2800"/>
              </a:lnSpc>
            </a:pPr>
            <a:r>
              <a:rPr lang="en-US" sz="2000" spc="-50">
                <a:solidFill>
                  <a:srgbClr val="000000"/>
                </a:solidFill>
                <a:latin typeface="Source Han Sans KR"/>
                <a:ea typeface="Source Han Sans KR"/>
              </a:rPr>
              <a:t>작업 서버(worker)는 주기적으로 비동기적 작업(job)을 실행하는 서버 집합.</a:t>
            </a:r>
          </a:p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 spc="-50">
                <a:solidFill>
                  <a:srgbClr val="000000"/>
                </a:solidFill>
                <a:ea typeface="Source Han Sans KR"/>
              </a:rPr>
              <a:t>트라이 자료구조를 만들고 트라이 데이터베이스에 </a:t>
            </a:r>
            <a:r>
              <a:rPr lang="en-US" sz="2000" spc="-50">
                <a:solidFill>
                  <a:srgbClr val="000000"/>
                </a:solidFill>
                <a:ea typeface="Source Han Sans KR Bold"/>
              </a:rPr>
              <a:t>저장</a:t>
            </a:r>
            <a:r>
              <a:rPr lang="en-US" sz="2000" spc="-50">
                <a:solidFill>
                  <a:srgbClr val="000000"/>
                </a:solidFill>
                <a:latin typeface="Source Han Sans KR"/>
              </a:rPr>
              <a:t> </a:t>
            </a:r>
            <a:r>
              <a:rPr lang="en-US" sz="2000" spc="-50">
                <a:solidFill>
                  <a:srgbClr val="000000"/>
                </a:solidFill>
                <a:ea typeface="Source Han Sans KR Bold"/>
              </a:rPr>
              <a:t>역할 담당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71937" y="5825043"/>
            <a:ext cx="5387340" cy="763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399" spc="-59">
                <a:solidFill>
                  <a:srgbClr val="000000"/>
                </a:solidFill>
                <a:ea typeface="Source Han Sans KR Bold"/>
              </a:rPr>
              <a:t>트라이 캐시</a:t>
            </a:r>
          </a:p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 spc="-50">
                <a:solidFill>
                  <a:srgbClr val="000000"/>
                </a:solidFill>
                <a:latin typeface="Source Han Sans KR"/>
                <a:ea typeface="Source Han Sans KR"/>
              </a:rPr>
              <a:t>매주 트라이 데이터베이스의 스냅샷을 떠서 갱신한다.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671937" y="2412553"/>
            <a:ext cx="6647809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2799" spc="-69">
                <a:solidFill>
                  <a:srgbClr val="000000"/>
                </a:solidFill>
                <a:latin typeface="Source Han Sans KR Bold"/>
                <a:ea typeface="Source Han Sans KR Bold"/>
              </a:rPr>
              <a:t>3단계) 상세 설계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671937" y="2099988"/>
            <a:ext cx="671901" cy="0"/>
          </a:xfrm>
          <a:prstGeom prst="line">
            <a:avLst/>
          </a:prstGeom>
          <a:ln cap="flat" w="666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9500933" y="3622060"/>
            <a:ext cx="7758367" cy="4700658"/>
          </a:xfrm>
          <a:custGeom>
            <a:avLst/>
            <a:gdLst/>
            <a:ahLst/>
            <a:cxnLst/>
            <a:rect r="r" b="b" t="t" l="l"/>
            <a:pathLst>
              <a:path h="4700658" w="7758367">
                <a:moveTo>
                  <a:pt x="0" y="0"/>
                </a:moveTo>
                <a:lnTo>
                  <a:pt x="7758367" y="0"/>
                </a:lnTo>
                <a:lnTo>
                  <a:pt x="7758367" y="4700657"/>
                </a:lnTo>
                <a:lnTo>
                  <a:pt x="0" y="470065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671937" y="2855783"/>
            <a:ext cx="4918693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399" spc="-59">
                <a:solidFill>
                  <a:srgbClr val="000000"/>
                </a:solidFill>
                <a:ea typeface="Source Han Sans KR Bold"/>
              </a:rPr>
              <a:t>트라이 데이터베이스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71937" y="3809166"/>
            <a:ext cx="6526530" cy="4292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 spc="-50">
                <a:solidFill>
                  <a:srgbClr val="000000"/>
                </a:solidFill>
                <a:latin typeface="Source Han Sans KR"/>
                <a:ea typeface="Source Han Sans KR"/>
              </a:rPr>
              <a:t>트라이 데이터베이스는 지속성 저장소.</a:t>
            </a:r>
          </a:p>
          <a:p>
            <a:pPr>
              <a:lnSpc>
                <a:spcPts val="2800"/>
              </a:lnSpc>
              <a:spcBef>
                <a:spcPct val="0"/>
              </a:spcBef>
            </a:pPr>
          </a:p>
          <a:p>
            <a:pPr>
              <a:lnSpc>
                <a:spcPts val="3079"/>
              </a:lnSpc>
              <a:spcBef>
                <a:spcPct val="0"/>
              </a:spcBef>
            </a:pPr>
            <a:r>
              <a:rPr lang="en-US" sz="2199" spc="-54">
                <a:solidFill>
                  <a:srgbClr val="000000"/>
                </a:solidFill>
                <a:ea typeface="Source Han Sans KR Bold"/>
              </a:rPr>
              <a:t>문서 저장소</a:t>
            </a:r>
          </a:p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 spc="-50">
                <a:solidFill>
                  <a:srgbClr val="000000"/>
                </a:solidFill>
                <a:ea typeface="Source Han Sans KR"/>
              </a:rPr>
              <a:t>새 트라이를 매주 만들 것 </a:t>
            </a:r>
          </a:p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 spc="-50">
                <a:solidFill>
                  <a:srgbClr val="000000"/>
                </a:solidFill>
                <a:ea typeface="Source Han Sans KR"/>
              </a:rPr>
              <a:t>주기적으로 트라이를 직렬화하여 데이터베이스에 저장할 수 있음</a:t>
            </a:r>
          </a:p>
          <a:p>
            <a:pPr>
              <a:lnSpc>
                <a:spcPts val="2800"/>
              </a:lnSpc>
              <a:spcBef>
                <a:spcPct val="0"/>
              </a:spcBef>
            </a:pPr>
          </a:p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 spc="-50">
                <a:solidFill>
                  <a:srgbClr val="000000"/>
                </a:solidFill>
                <a:latin typeface="Source Han Sans KR"/>
                <a:ea typeface="Source Han Sans KR"/>
              </a:rPr>
              <a:t>&gt; 몽고디비 같은 문서 저장소를 활용 가능</a:t>
            </a:r>
          </a:p>
          <a:p>
            <a:pPr>
              <a:lnSpc>
                <a:spcPts val="2800"/>
              </a:lnSpc>
              <a:spcBef>
                <a:spcPct val="0"/>
              </a:spcBef>
            </a:pPr>
          </a:p>
          <a:p>
            <a:pPr>
              <a:lnSpc>
                <a:spcPts val="3079"/>
              </a:lnSpc>
              <a:spcBef>
                <a:spcPct val="0"/>
              </a:spcBef>
            </a:pPr>
            <a:r>
              <a:rPr lang="en-US" sz="2199" spc="-54">
                <a:solidFill>
                  <a:srgbClr val="000000"/>
                </a:solidFill>
                <a:latin typeface="Source Han Sans KR Bold"/>
                <a:ea typeface="Source Han Sans KR Bold"/>
              </a:rPr>
              <a:t>키-값 저장소</a:t>
            </a:r>
          </a:p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 spc="-50">
                <a:solidFill>
                  <a:srgbClr val="000000"/>
                </a:solidFill>
                <a:ea typeface="Source Han Sans KR"/>
              </a:rPr>
              <a:t>해시 테이블 형태로 변환 가능</a:t>
            </a:r>
          </a:p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 spc="-50">
                <a:solidFill>
                  <a:srgbClr val="000000"/>
                </a:solidFill>
                <a:ea typeface="Source Han Sans KR"/>
              </a:rPr>
              <a:t>트라이에 보관된 </a:t>
            </a:r>
            <a:r>
              <a:rPr lang="en-US" sz="2000" spc="-50">
                <a:solidFill>
                  <a:srgbClr val="000000"/>
                </a:solidFill>
                <a:ea typeface="Source Han Sans KR Bold"/>
              </a:rPr>
              <a:t>모든 접두어를 해시 테이블 키로 변환</a:t>
            </a:r>
          </a:p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 spc="-50">
                <a:solidFill>
                  <a:srgbClr val="000000"/>
                </a:solidFill>
                <a:ea typeface="Source Han Sans KR"/>
              </a:rPr>
              <a:t>각 트라이 노드에 보관된 모든 데이터를 해시 테이블 값을 변환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671937" y="2412553"/>
            <a:ext cx="6647809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2799" spc="-69">
                <a:solidFill>
                  <a:srgbClr val="000000"/>
                </a:solidFill>
                <a:latin typeface="Source Han Sans KR Bold"/>
                <a:ea typeface="Source Han Sans KR Bold"/>
              </a:rPr>
              <a:t>3단계) 상세 설계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671937" y="2099988"/>
            <a:ext cx="671901" cy="0"/>
          </a:xfrm>
          <a:prstGeom prst="line">
            <a:avLst/>
          </a:prstGeom>
          <a:ln cap="flat" w="666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1794042" y="2373183"/>
            <a:ext cx="4771546" cy="6885117"/>
          </a:xfrm>
          <a:custGeom>
            <a:avLst/>
            <a:gdLst/>
            <a:ahLst/>
            <a:cxnLst/>
            <a:rect r="r" b="b" t="t" l="l"/>
            <a:pathLst>
              <a:path h="6885117" w="4771546">
                <a:moveTo>
                  <a:pt x="0" y="0"/>
                </a:moveTo>
                <a:lnTo>
                  <a:pt x="4771546" y="0"/>
                </a:lnTo>
                <a:lnTo>
                  <a:pt x="4771546" y="6885117"/>
                </a:lnTo>
                <a:lnTo>
                  <a:pt x="0" y="688511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671937" y="2855783"/>
            <a:ext cx="4918693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399" spc="-59">
                <a:solidFill>
                  <a:srgbClr val="000000"/>
                </a:solidFill>
                <a:ea typeface="Source Han Sans KR Bold"/>
              </a:rPr>
              <a:t>질의 서비스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71937" y="3592607"/>
            <a:ext cx="8516620" cy="1397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31801" indent="-215900" lvl="1">
              <a:lnSpc>
                <a:spcPts val="2800"/>
              </a:lnSpc>
              <a:buAutoNum type="arabicPeriod" startAt="1"/>
            </a:pPr>
            <a:r>
              <a:rPr lang="en-US" sz="2000" spc="-50">
                <a:solidFill>
                  <a:srgbClr val="000000"/>
                </a:solidFill>
                <a:ea typeface="Source Han Sans KR"/>
              </a:rPr>
              <a:t>검색 질의가 로드밸런서로 전송</a:t>
            </a:r>
          </a:p>
          <a:p>
            <a:pPr marL="431801" indent="-215900" lvl="1">
              <a:lnSpc>
                <a:spcPts val="2800"/>
              </a:lnSpc>
              <a:buAutoNum type="arabicPeriod" startAt="1"/>
            </a:pPr>
            <a:r>
              <a:rPr lang="en-US" sz="2000" spc="-50">
                <a:solidFill>
                  <a:srgbClr val="000000"/>
                </a:solidFill>
                <a:latin typeface="Source Han Sans KR"/>
                <a:ea typeface="Source Han Sans KR"/>
              </a:rPr>
              <a:t>로드밸런서는 해당 질의를 API 서버로 전달</a:t>
            </a:r>
          </a:p>
          <a:p>
            <a:pPr marL="431801" indent="-215900" lvl="1">
              <a:lnSpc>
                <a:spcPts val="2800"/>
              </a:lnSpc>
              <a:buAutoNum type="arabicPeriod" startAt="1"/>
            </a:pPr>
            <a:r>
              <a:rPr lang="en-US" sz="2000" spc="-50">
                <a:solidFill>
                  <a:srgbClr val="000000"/>
                </a:solidFill>
                <a:latin typeface="Source Han Sans KR"/>
                <a:ea typeface="Source Han Sans KR"/>
              </a:rPr>
              <a:t>API 서버는 트라이 캐시에서 데이터를 가져와 자동완성 검색어 제안 응답을 구성</a:t>
            </a:r>
          </a:p>
          <a:p>
            <a:pPr marL="431801" indent="-215900" lvl="1">
              <a:lnSpc>
                <a:spcPts val="2800"/>
              </a:lnSpc>
              <a:buAutoNum type="arabicPeriod" startAt="1"/>
            </a:pPr>
            <a:r>
              <a:rPr lang="en-US" sz="2000" spc="-50">
                <a:solidFill>
                  <a:srgbClr val="000000"/>
                </a:solidFill>
                <a:ea typeface="Source Han Sans KR"/>
              </a:rPr>
              <a:t>데이터가 트라이 캐시에 없는 경우 트라이 데이터베이스에서 가져와 캐시에 채움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671937" y="5320665"/>
            <a:ext cx="8649018" cy="39376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80"/>
              </a:lnSpc>
              <a:spcBef>
                <a:spcPct val="0"/>
              </a:spcBef>
            </a:pPr>
            <a:r>
              <a:rPr lang="en-US" sz="2200" spc="-55">
                <a:solidFill>
                  <a:srgbClr val="000000"/>
                </a:solidFill>
                <a:ea typeface="Source Han Sans KR Bold"/>
              </a:rPr>
              <a:t>질의 서비스는 빠르게 동작해야</a:t>
            </a:r>
          </a:p>
          <a:p>
            <a:pPr>
              <a:lnSpc>
                <a:spcPts val="3080"/>
              </a:lnSpc>
              <a:spcBef>
                <a:spcPct val="0"/>
              </a:spcBef>
            </a:pPr>
            <a:r>
              <a:rPr lang="en-US" sz="2200" spc="-55">
                <a:solidFill>
                  <a:srgbClr val="000000"/>
                </a:solidFill>
                <a:latin typeface="Source Han Sans KR Bold"/>
                <a:ea typeface="Source Han Sans KR Bold"/>
              </a:rPr>
              <a:t>다음과 같은 최적화 방안을 생각할 수 있다.</a:t>
            </a:r>
          </a:p>
          <a:p>
            <a:pPr>
              <a:lnSpc>
                <a:spcPts val="2800"/>
              </a:lnSpc>
              <a:spcBef>
                <a:spcPct val="0"/>
              </a:spcBef>
            </a:pPr>
          </a:p>
          <a:p>
            <a:pPr marL="431804" indent="-215902" lvl="1">
              <a:lnSpc>
                <a:spcPts val="2800"/>
              </a:lnSpc>
              <a:spcBef>
                <a:spcPct val="0"/>
              </a:spcBef>
              <a:buFont typeface="Arial"/>
              <a:buChar char="•"/>
            </a:pPr>
            <a:r>
              <a:rPr lang="en-US" sz="2000" spc="-50">
                <a:solidFill>
                  <a:srgbClr val="000000"/>
                </a:solidFill>
                <a:latin typeface="Source Han Sans KR Bold"/>
                <a:ea typeface="Source Han Sans KR Bold"/>
              </a:rPr>
              <a:t>AJAX 요청</a:t>
            </a:r>
          </a:p>
          <a:p>
            <a:pPr marL="863608" indent="-287869" lvl="2">
              <a:lnSpc>
                <a:spcPts val="2800"/>
              </a:lnSpc>
              <a:spcBef>
                <a:spcPct val="0"/>
              </a:spcBef>
              <a:buFont typeface="Arial"/>
              <a:buChar char="⚬"/>
            </a:pPr>
            <a:r>
              <a:rPr lang="en-US" sz="2000" spc="-50">
                <a:solidFill>
                  <a:srgbClr val="000000"/>
                </a:solidFill>
                <a:latin typeface="Source Han Sans KR"/>
                <a:ea typeface="Source Han Sans KR"/>
              </a:rPr>
              <a:t>요청을 보내고 받기 위해 페이지를 새로고침 할 필요가 없다.</a:t>
            </a:r>
          </a:p>
          <a:p>
            <a:pPr marL="431804" indent="-215902" lvl="1">
              <a:lnSpc>
                <a:spcPts val="2800"/>
              </a:lnSpc>
              <a:spcBef>
                <a:spcPct val="0"/>
              </a:spcBef>
              <a:buFont typeface="Arial"/>
              <a:buChar char="•"/>
            </a:pPr>
            <a:r>
              <a:rPr lang="en-US" sz="2000" spc="-50">
                <a:solidFill>
                  <a:srgbClr val="000000"/>
                </a:solidFill>
                <a:ea typeface="Source Han Sans KR Bold"/>
              </a:rPr>
              <a:t>브라우저 캐싱</a:t>
            </a:r>
          </a:p>
          <a:p>
            <a:pPr marL="863608" indent="-287869" lvl="2">
              <a:lnSpc>
                <a:spcPts val="2800"/>
              </a:lnSpc>
              <a:spcBef>
                <a:spcPct val="0"/>
              </a:spcBef>
              <a:buFont typeface="Arial"/>
              <a:buChar char="⚬"/>
            </a:pPr>
            <a:r>
              <a:rPr lang="en-US" sz="2000" spc="-50">
                <a:solidFill>
                  <a:srgbClr val="000000"/>
                </a:solidFill>
                <a:ea typeface="Source Han Sans KR"/>
              </a:rPr>
              <a:t>제안된 검색어들을 브라우저 캐시에 넣어두면 </a:t>
            </a:r>
          </a:p>
          <a:p>
            <a:pPr marL="863608" indent="-287869" lvl="2">
              <a:lnSpc>
                <a:spcPts val="2800"/>
              </a:lnSpc>
              <a:spcBef>
                <a:spcPct val="0"/>
              </a:spcBef>
              <a:buFont typeface="Arial"/>
              <a:buChar char="⚬"/>
            </a:pPr>
            <a:r>
              <a:rPr lang="en-US" sz="2000" spc="-50">
                <a:solidFill>
                  <a:srgbClr val="000000"/>
                </a:solidFill>
                <a:ea typeface="Source Han Sans KR"/>
              </a:rPr>
              <a:t>후속 질의의 결과는 해당 캐시에서 바로 가져갈 수 있다</a:t>
            </a:r>
            <a:r>
              <a:rPr lang="en-US" sz="2000" spc="-50">
                <a:solidFill>
                  <a:srgbClr val="000000"/>
                </a:solidFill>
                <a:latin typeface="Source Han Sans KR Bold"/>
              </a:rPr>
              <a:t>.</a:t>
            </a:r>
          </a:p>
          <a:p>
            <a:pPr marL="431804" indent="-215902" lvl="1">
              <a:lnSpc>
                <a:spcPts val="2800"/>
              </a:lnSpc>
              <a:spcBef>
                <a:spcPct val="0"/>
              </a:spcBef>
              <a:buFont typeface="Arial"/>
              <a:buChar char="•"/>
            </a:pPr>
            <a:r>
              <a:rPr lang="en-US" sz="2000" spc="-50">
                <a:solidFill>
                  <a:srgbClr val="000000"/>
                </a:solidFill>
                <a:ea typeface="Source Han Sans KR Bold"/>
              </a:rPr>
              <a:t>데이터 샘플링</a:t>
            </a:r>
          </a:p>
          <a:p>
            <a:pPr marL="863608" indent="-287869" lvl="2">
              <a:lnSpc>
                <a:spcPts val="2800"/>
              </a:lnSpc>
              <a:spcBef>
                <a:spcPct val="0"/>
              </a:spcBef>
              <a:buFont typeface="Arial"/>
              <a:buChar char="⚬"/>
            </a:pPr>
            <a:r>
              <a:rPr lang="en-US" sz="2000" spc="-50">
                <a:solidFill>
                  <a:srgbClr val="000000"/>
                </a:solidFill>
                <a:latin typeface="Source Han Sans KR"/>
                <a:ea typeface="Source Han Sans KR"/>
              </a:rPr>
              <a:t>모든 질의 결과를 로깅하도록 하면 CPU 자원과 저장공간을 많이 소진하게 됨.</a:t>
            </a:r>
          </a:p>
          <a:p>
            <a:pPr marL="863608" indent="-287869" lvl="2">
              <a:lnSpc>
                <a:spcPts val="2800"/>
              </a:lnSpc>
              <a:spcBef>
                <a:spcPct val="0"/>
              </a:spcBef>
              <a:buFont typeface="Arial"/>
              <a:buChar char="⚬"/>
            </a:pPr>
            <a:r>
              <a:rPr lang="en-US" sz="2000" spc="-50">
                <a:solidFill>
                  <a:srgbClr val="000000"/>
                </a:solidFill>
                <a:latin typeface="Source Han Sans KR"/>
                <a:ea typeface="Source Han Sans KR"/>
              </a:rPr>
              <a:t>데이터 샘플링 기법은 N개 요청 가운데 1개만 로깅하도록 하는 것.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671937" y="2412553"/>
            <a:ext cx="6647809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2799" spc="-69">
                <a:solidFill>
                  <a:srgbClr val="000000"/>
                </a:solidFill>
                <a:latin typeface="Source Han Sans KR Bold"/>
                <a:ea typeface="Source Han Sans KR Bold"/>
              </a:rPr>
              <a:t>3단계) 상세 설계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671937" y="2099988"/>
            <a:ext cx="671901" cy="0"/>
          </a:xfrm>
          <a:prstGeom prst="line">
            <a:avLst/>
          </a:prstGeom>
          <a:ln cap="flat" w="666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1671937" y="2855783"/>
            <a:ext cx="4918693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399" spc="-59">
                <a:solidFill>
                  <a:srgbClr val="000000"/>
                </a:solidFill>
                <a:ea typeface="Source Han Sans KR Bold"/>
              </a:rPr>
              <a:t>질의 서비스 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671937" y="3994973"/>
            <a:ext cx="12124215" cy="2527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79"/>
              </a:lnSpc>
            </a:pPr>
            <a:r>
              <a:rPr lang="en-US" sz="2199" spc="-54">
                <a:solidFill>
                  <a:srgbClr val="000000"/>
                </a:solidFill>
                <a:ea typeface="Source Han Sans KR Bold"/>
              </a:rPr>
              <a:t>브라우저 캐시에 관련하여 참고할 수 있는 글</a:t>
            </a:r>
          </a:p>
          <a:p>
            <a:pPr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 spc="-50" u="sng">
                <a:solidFill>
                  <a:srgbClr val="000000"/>
                </a:solidFill>
                <a:latin typeface="Source Han Sans KR"/>
                <a:hlinkClick r:id="rId2" tooltip="https://toss.tech/article/smart-web-service-cache"/>
              </a:rPr>
              <a:t>https://toss.tech/article/smart-web-service-cache</a:t>
            </a:r>
          </a:p>
          <a:p>
            <a:pPr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 spc="-50">
                <a:solidFill>
                  <a:srgbClr val="000000"/>
                </a:solidFill>
                <a:latin typeface="Source Han Sans KR"/>
                <a:ea typeface="Source Han Sans KR"/>
              </a:rPr>
              <a:t>HTTP의 Cache-Control 헤더를 조절하여 캐시를 활용할 수 있다</a:t>
            </a:r>
          </a:p>
          <a:p>
            <a:pPr>
              <a:lnSpc>
                <a:spcPts val="2800"/>
              </a:lnSpc>
            </a:pPr>
          </a:p>
          <a:p>
            <a:pPr>
              <a:lnSpc>
                <a:spcPts val="3079"/>
              </a:lnSpc>
            </a:pPr>
            <a:r>
              <a:rPr lang="en-US" sz="2199" spc="-54">
                <a:solidFill>
                  <a:srgbClr val="000000"/>
                </a:solidFill>
                <a:ea typeface="Source Han Sans KR Bold"/>
              </a:rPr>
              <a:t>검색어 자동완성 시스템의 프론트엔드 구현 과제에 대한 회고 및 리드미</a:t>
            </a:r>
          </a:p>
          <a:p>
            <a:pPr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 spc="-50" u="sng">
                <a:solidFill>
                  <a:srgbClr val="000000"/>
                </a:solidFill>
                <a:latin typeface="Source Han Sans KR"/>
                <a:hlinkClick r:id="rId3" tooltip="https://github.com/WANTED-TEAM03/pre-onboarding-10th-2-3"/>
              </a:rPr>
              <a:t>https://github.com/WANTED-TEAM03/pre-onboarding-10th-2-3</a:t>
            </a:r>
          </a:p>
          <a:p>
            <a:pPr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 spc="-50">
                <a:solidFill>
                  <a:srgbClr val="000000"/>
                </a:solidFill>
                <a:latin typeface="Source Han Sans KR"/>
                <a:ea typeface="Source Han Sans KR"/>
              </a:rPr>
              <a:t>프론트엔드 단에서 브라우저 캐시(Cache Storage)와 디바운스를 활용하여 API 호출 횟수를 줄여 최적화 할 수 있다.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71937" y="2412553"/>
            <a:ext cx="6647809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2799" spc="-69">
                <a:solidFill>
                  <a:srgbClr val="000000"/>
                </a:solidFill>
                <a:latin typeface="Source Han Sans KR Bold"/>
                <a:ea typeface="Source Han Sans KR Bold"/>
              </a:rPr>
              <a:t>3단계) 상세 설계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671937" y="2099988"/>
            <a:ext cx="671901" cy="0"/>
          </a:xfrm>
          <a:prstGeom prst="line">
            <a:avLst/>
          </a:prstGeom>
          <a:ln cap="flat" w="666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2376405" y="4885504"/>
            <a:ext cx="5238874" cy="1824882"/>
          </a:xfrm>
          <a:custGeom>
            <a:avLst/>
            <a:gdLst/>
            <a:ahLst/>
            <a:cxnLst/>
            <a:rect r="r" b="b" t="t" l="l"/>
            <a:pathLst>
              <a:path h="1824882" w="5238874">
                <a:moveTo>
                  <a:pt x="0" y="0"/>
                </a:moveTo>
                <a:lnTo>
                  <a:pt x="5238873" y="0"/>
                </a:lnTo>
                <a:lnTo>
                  <a:pt x="5238873" y="1824882"/>
                </a:lnTo>
                <a:lnTo>
                  <a:pt x="0" y="182488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671937" y="2855783"/>
            <a:ext cx="4918693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399" spc="-59">
                <a:solidFill>
                  <a:srgbClr val="000000"/>
                </a:solidFill>
                <a:ea typeface="Source Han Sans KR Bold"/>
              </a:rPr>
              <a:t>트라이 연산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319746" y="3223448"/>
            <a:ext cx="9283700" cy="54235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80"/>
              </a:lnSpc>
              <a:spcBef>
                <a:spcPct val="0"/>
              </a:spcBef>
            </a:pPr>
            <a:r>
              <a:rPr lang="en-US" sz="2200" spc="-55">
                <a:solidFill>
                  <a:srgbClr val="000000"/>
                </a:solidFill>
                <a:ea typeface="Source Han Sans KR Bold"/>
              </a:rPr>
              <a:t>트라이 생성</a:t>
            </a:r>
          </a:p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 spc="-50">
                <a:solidFill>
                  <a:srgbClr val="000000"/>
                </a:solidFill>
                <a:latin typeface="Source Han Sans KR"/>
                <a:ea typeface="Source Han Sans KR"/>
              </a:rPr>
              <a:t>작업 서버가 담당하며, 로그나 데이터베이스로부터 취합된 데이터를 이용하여 트라이를 생성</a:t>
            </a:r>
          </a:p>
          <a:p>
            <a:pPr>
              <a:lnSpc>
                <a:spcPts val="3080"/>
              </a:lnSpc>
              <a:spcBef>
                <a:spcPct val="0"/>
              </a:spcBef>
            </a:pPr>
          </a:p>
          <a:p>
            <a:pPr>
              <a:lnSpc>
                <a:spcPts val="3080"/>
              </a:lnSpc>
              <a:spcBef>
                <a:spcPct val="0"/>
              </a:spcBef>
            </a:pPr>
            <a:r>
              <a:rPr lang="en-US" sz="2200" spc="-55">
                <a:solidFill>
                  <a:srgbClr val="000000"/>
                </a:solidFill>
                <a:ea typeface="Source Han Sans KR Bold"/>
              </a:rPr>
              <a:t>트라이 갱신</a:t>
            </a:r>
          </a:p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 spc="-50">
                <a:solidFill>
                  <a:srgbClr val="000000"/>
                </a:solidFill>
                <a:ea typeface="Source Han Sans KR Bold"/>
              </a:rPr>
              <a:t>매주 한 번 갱신하는 방법</a:t>
            </a:r>
          </a:p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 spc="-50">
                <a:solidFill>
                  <a:srgbClr val="000000"/>
                </a:solidFill>
                <a:latin typeface="Source Han Sans KR"/>
                <a:ea typeface="Source Han Sans KR"/>
              </a:rPr>
              <a:t>→ 새로운 트라이를 만든 다음 기존 트라이를 대체</a:t>
            </a:r>
          </a:p>
          <a:p>
            <a:pPr>
              <a:lnSpc>
                <a:spcPts val="2800"/>
              </a:lnSpc>
              <a:spcBef>
                <a:spcPct val="0"/>
              </a:spcBef>
            </a:pPr>
          </a:p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 spc="-50">
                <a:solidFill>
                  <a:srgbClr val="000000"/>
                </a:solidFill>
                <a:ea typeface="Source Han Sans KR Bold"/>
              </a:rPr>
              <a:t>트라이의 각 노드를 개별적으로 갱신하는 방법</a:t>
            </a:r>
          </a:p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 spc="-50">
                <a:solidFill>
                  <a:srgbClr val="000000"/>
                </a:solidFill>
                <a:latin typeface="Source Han Sans KR Bold"/>
                <a:ea typeface="Source Han Sans KR Bold"/>
              </a:rPr>
              <a:t>→ 성능이 좋지 않음</a:t>
            </a:r>
          </a:p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 spc="-50">
                <a:solidFill>
                  <a:srgbClr val="000000"/>
                </a:solidFill>
                <a:latin typeface="Source Han Sans KR"/>
                <a:ea typeface="Source Han Sans KR"/>
              </a:rPr>
              <a:t>(노드를 갱신할 때 모든 상위 노드도 갱신해야 하는데, 노드에 캐시도 보관되기 때문)</a:t>
            </a:r>
          </a:p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 spc="-50">
                <a:solidFill>
                  <a:srgbClr val="000000"/>
                </a:solidFill>
                <a:latin typeface="Source Han Sans KR Bold"/>
                <a:ea typeface="Source Han Sans KR Bold"/>
              </a:rPr>
              <a:t>→ 트라이가 작을때 고려해봄직한 방안</a:t>
            </a:r>
          </a:p>
          <a:p>
            <a:pPr>
              <a:lnSpc>
                <a:spcPts val="2800"/>
              </a:lnSpc>
              <a:spcBef>
                <a:spcPct val="0"/>
              </a:spcBef>
            </a:pPr>
          </a:p>
          <a:p>
            <a:pPr>
              <a:lnSpc>
                <a:spcPts val="3080"/>
              </a:lnSpc>
              <a:spcBef>
                <a:spcPct val="0"/>
              </a:spcBef>
            </a:pPr>
            <a:r>
              <a:rPr lang="en-US" sz="2200" spc="-55">
                <a:solidFill>
                  <a:srgbClr val="000000"/>
                </a:solidFill>
                <a:ea typeface="Source Han Sans KR Bold"/>
              </a:rPr>
              <a:t>검색어 삭제</a:t>
            </a:r>
          </a:p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 spc="-50">
                <a:solidFill>
                  <a:srgbClr val="000000"/>
                </a:solidFill>
                <a:latin typeface="Source Han Sans KR"/>
                <a:ea typeface="Source Han Sans KR"/>
              </a:rPr>
              <a:t>혐오성, 폭력적 등.. 여러 가지로 위험한 질의어를 자동완성 결과에서 제거해야 한다.</a:t>
            </a:r>
          </a:p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 spc="-50">
                <a:solidFill>
                  <a:srgbClr val="000000"/>
                </a:solidFill>
                <a:ea typeface="Source Han Sans KR"/>
              </a:rPr>
              <a:t>트라이 캐시 앞에 필터 계층을 두고 부적절한 질의어가 반환되지 않도록 할 수 있음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671937" y="2412553"/>
            <a:ext cx="6647809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2799" spc="-69">
                <a:solidFill>
                  <a:srgbClr val="000000"/>
                </a:solidFill>
                <a:latin typeface="Source Han Sans KR Bold"/>
                <a:ea typeface="Source Han Sans KR Bold"/>
              </a:rPr>
              <a:t>3단계) 상세 설계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671937" y="2099988"/>
            <a:ext cx="671901" cy="0"/>
          </a:xfrm>
          <a:prstGeom prst="line">
            <a:avLst/>
          </a:prstGeom>
          <a:ln cap="flat" w="666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1671937" y="2855783"/>
            <a:ext cx="4918693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399" spc="-59">
                <a:solidFill>
                  <a:srgbClr val="000000"/>
                </a:solidFill>
                <a:ea typeface="Source Han Sans KR Bold"/>
              </a:rPr>
              <a:t>저장소 규모 확장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671937" y="2412553"/>
            <a:ext cx="6647809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2799" spc="-69">
                <a:solidFill>
                  <a:srgbClr val="000000"/>
                </a:solidFill>
                <a:latin typeface="Source Han Sans KR Bold"/>
                <a:ea typeface="Source Han Sans KR Bold"/>
              </a:rPr>
              <a:t>3단계) 상세 설계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466544" y="4446526"/>
            <a:ext cx="11354912" cy="1967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 spc="-69">
                <a:solidFill>
                  <a:srgbClr val="000000"/>
                </a:solidFill>
                <a:ea typeface="Source Han Sans KR Bold"/>
              </a:rPr>
              <a:t>트라이의 크기가 한 서버에 넣기엔 너무 큰 경우 </a:t>
            </a:r>
          </a:p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 spc="-69">
                <a:solidFill>
                  <a:srgbClr val="000000"/>
                </a:solidFill>
                <a:ea typeface="Source Han Sans KR Bold"/>
              </a:rPr>
              <a:t>대응 위한 규모 확장성 문제를 해결해보자</a:t>
            </a:r>
          </a:p>
          <a:p>
            <a:pPr algn="ctr">
              <a:lnSpc>
                <a:spcPts val="3919"/>
              </a:lnSpc>
              <a:spcBef>
                <a:spcPct val="0"/>
              </a:spcBef>
            </a:pPr>
          </a:p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 spc="-69">
                <a:solidFill>
                  <a:srgbClr val="000000"/>
                </a:solidFill>
                <a:latin typeface="Source Han Sans KR"/>
                <a:ea typeface="Source Han Sans KR"/>
              </a:rPr>
              <a:t>&gt; (영어만 지원) 간단하게는 첫 글자 기준으로 샤딩하는 방법을 생각해 볼 수 있음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671937" y="2099988"/>
            <a:ext cx="671901" cy="0"/>
          </a:xfrm>
          <a:prstGeom prst="line">
            <a:avLst/>
          </a:prstGeom>
          <a:ln cap="flat" w="666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1671937" y="2855783"/>
            <a:ext cx="4918693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399" spc="-59">
                <a:solidFill>
                  <a:srgbClr val="000000"/>
                </a:solidFill>
                <a:ea typeface="Source Han Sans KR Bold"/>
              </a:rPr>
              <a:t>저장소 규모 확장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671937" y="3994973"/>
            <a:ext cx="4607560" cy="3385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80"/>
              </a:lnSpc>
              <a:spcBef>
                <a:spcPct val="0"/>
              </a:spcBef>
            </a:pPr>
            <a:r>
              <a:rPr lang="en-US" sz="2200" spc="-55">
                <a:solidFill>
                  <a:srgbClr val="000000"/>
                </a:solidFill>
                <a:ea typeface="Source Han Sans KR Bold"/>
              </a:rPr>
              <a:t>두</a:t>
            </a:r>
            <a:r>
              <a:rPr lang="en-US" sz="2200" spc="-55">
                <a:solidFill>
                  <a:srgbClr val="000000"/>
                </a:solidFill>
                <a:latin typeface="Source Han Sans KR Bold"/>
                <a:ea typeface="Source Han Sans KR Bold"/>
              </a:rPr>
              <a:t> 대의</a:t>
            </a:r>
            <a:r>
              <a:rPr lang="en-US" sz="2200" spc="-55">
                <a:solidFill>
                  <a:srgbClr val="000000"/>
                </a:solidFill>
                <a:latin typeface="Source Han Sans KR Bold"/>
                <a:ea typeface="Source Han Sans KR Bold"/>
              </a:rPr>
              <a:t> 서버가 필요한 경우</a:t>
            </a:r>
          </a:p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 spc="-50">
                <a:solidFill>
                  <a:srgbClr val="000000"/>
                </a:solidFill>
                <a:latin typeface="Source Han Sans KR"/>
                <a:ea typeface="Source Han Sans KR"/>
              </a:rPr>
              <a:t>‘a’부터 ‘m’까지로 시작하는 검색어는 </a:t>
            </a:r>
          </a:p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 spc="-50">
                <a:solidFill>
                  <a:srgbClr val="000000"/>
                </a:solidFill>
                <a:latin typeface="Source Han Sans KR"/>
                <a:ea typeface="Source Han Sans KR"/>
              </a:rPr>
              <a:t>첫 번째 서버에, 나머지는 두 번째 서버에 저장</a:t>
            </a:r>
          </a:p>
          <a:p>
            <a:pPr>
              <a:lnSpc>
                <a:spcPts val="3080"/>
              </a:lnSpc>
              <a:spcBef>
                <a:spcPct val="0"/>
              </a:spcBef>
            </a:pPr>
          </a:p>
          <a:p>
            <a:pPr>
              <a:lnSpc>
                <a:spcPts val="3080"/>
              </a:lnSpc>
              <a:spcBef>
                <a:spcPct val="0"/>
              </a:spcBef>
            </a:pPr>
            <a:r>
              <a:rPr lang="en-US" sz="2200" spc="-55">
                <a:solidFill>
                  <a:srgbClr val="000000"/>
                </a:solidFill>
                <a:ea typeface="Source Han Sans KR Bold"/>
              </a:rPr>
              <a:t>세 대의 서버가 필요한 경우</a:t>
            </a:r>
          </a:p>
          <a:p>
            <a:pPr>
              <a:lnSpc>
                <a:spcPts val="3080"/>
              </a:lnSpc>
              <a:spcBef>
                <a:spcPct val="0"/>
              </a:spcBef>
            </a:pPr>
            <a:r>
              <a:rPr lang="en-US" sz="2200" spc="-55">
                <a:solidFill>
                  <a:srgbClr val="000000"/>
                </a:solidFill>
                <a:latin typeface="Source Han Sans KR"/>
                <a:ea typeface="Source Han Sans KR"/>
              </a:rPr>
              <a:t>‘a’부터 ‘i’까지는 첫 번째 서버에, </a:t>
            </a:r>
          </a:p>
          <a:p>
            <a:pPr>
              <a:lnSpc>
                <a:spcPts val="3080"/>
              </a:lnSpc>
              <a:spcBef>
                <a:spcPct val="0"/>
              </a:spcBef>
            </a:pPr>
            <a:r>
              <a:rPr lang="en-US" sz="2200" spc="-55">
                <a:solidFill>
                  <a:srgbClr val="000000"/>
                </a:solidFill>
                <a:latin typeface="Source Han Sans KR"/>
                <a:ea typeface="Source Han Sans KR"/>
              </a:rPr>
              <a:t>‘j’부터 ‘r’까지는 두 번째</a:t>
            </a:r>
            <a:r>
              <a:rPr lang="en-US" sz="2200" spc="-55">
                <a:solidFill>
                  <a:srgbClr val="000000"/>
                </a:solidFill>
                <a:latin typeface="Source Han Sans KR"/>
                <a:ea typeface="Source Han Sans KR"/>
              </a:rPr>
              <a:t> 서버에</a:t>
            </a:r>
            <a:r>
              <a:rPr lang="en-US" sz="2200" spc="-55">
                <a:solidFill>
                  <a:srgbClr val="000000"/>
                </a:solidFill>
                <a:latin typeface="Source Han Sans KR"/>
              </a:rPr>
              <a:t>, </a:t>
            </a:r>
          </a:p>
          <a:p>
            <a:pPr>
              <a:lnSpc>
                <a:spcPts val="3080"/>
              </a:lnSpc>
              <a:spcBef>
                <a:spcPct val="0"/>
              </a:spcBef>
            </a:pPr>
            <a:r>
              <a:rPr lang="en-US" sz="2200" spc="-55">
                <a:solidFill>
                  <a:srgbClr val="000000"/>
                </a:solidFill>
                <a:ea typeface="Source Han Sans KR"/>
              </a:rPr>
              <a:t>나머지는 세 번째 서버에 저장</a:t>
            </a:r>
          </a:p>
          <a:p>
            <a:pPr>
              <a:lnSpc>
                <a:spcPts val="2800"/>
              </a:lnSpc>
              <a:spcBef>
                <a:spcPct val="0"/>
              </a:spcBef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1671937" y="2412553"/>
            <a:ext cx="6647809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2799" spc="-69">
                <a:solidFill>
                  <a:srgbClr val="000000"/>
                </a:solidFill>
                <a:latin typeface="Source Han Sans KR Bold"/>
                <a:ea typeface="Source Han Sans KR Bold"/>
              </a:rPr>
              <a:t>3단계) 상세 설계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671937" y="2099988"/>
            <a:ext cx="671901" cy="0"/>
          </a:xfrm>
          <a:prstGeom prst="line">
            <a:avLst/>
          </a:prstGeom>
          <a:ln cap="flat" w="666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0371215" y="3206047"/>
            <a:ext cx="6760393" cy="4206089"/>
          </a:xfrm>
          <a:custGeom>
            <a:avLst/>
            <a:gdLst/>
            <a:ahLst/>
            <a:cxnLst/>
            <a:rect r="r" b="b" t="t" l="l"/>
            <a:pathLst>
              <a:path h="4206089" w="6760393">
                <a:moveTo>
                  <a:pt x="0" y="0"/>
                </a:moveTo>
                <a:lnTo>
                  <a:pt x="6760393" y="0"/>
                </a:lnTo>
                <a:lnTo>
                  <a:pt x="6760393" y="4206089"/>
                </a:lnTo>
                <a:lnTo>
                  <a:pt x="0" y="42060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671937" y="2855783"/>
            <a:ext cx="4918693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399" spc="-59">
                <a:solidFill>
                  <a:srgbClr val="000000"/>
                </a:solidFill>
                <a:ea typeface="Source Han Sans KR Bold"/>
              </a:rPr>
              <a:t>저장소 규모 확장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71937" y="2412553"/>
            <a:ext cx="6647809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2799" spc="-69">
                <a:solidFill>
                  <a:srgbClr val="000000"/>
                </a:solidFill>
                <a:latin typeface="Source Han Sans KR Bold"/>
                <a:ea typeface="Source Han Sans KR Bold"/>
              </a:rPr>
              <a:t>3단계) 상세 설계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671937" y="4105691"/>
            <a:ext cx="9746616" cy="3306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80"/>
              </a:lnSpc>
              <a:spcBef>
                <a:spcPct val="0"/>
              </a:spcBef>
            </a:pPr>
            <a:r>
              <a:rPr lang="en-US" sz="2200" spc="-55">
                <a:solidFill>
                  <a:srgbClr val="000000"/>
                </a:solidFill>
                <a:latin typeface="Source Han Sans KR Bold"/>
                <a:ea typeface="Source Han Sans KR Bold"/>
              </a:rPr>
              <a:t>이 방법을 쓰는 경우에는 사용 가능한 서버는 최대 26개로 제한. </a:t>
            </a:r>
          </a:p>
          <a:p>
            <a:pPr>
              <a:lnSpc>
                <a:spcPts val="3080"/>
              </a:lnSpc>
              <a:spcBef>
                <a:spcPct val="0"/>
              </a:spcBef>
            </a:pPr>
            <a:r>
              <a:rPr lang="en-US" sz="2200" spc="-55">
                <a:solidFill>
                  <a:srgbClr val="000000"/>
                </a:solidFill>
                <a:latin typeface="Source Han Sans KR Bold"/>
                <a:ea typeface="Source Han Sans KR Bold"/>
              </a:rPr>
              <a:t>이 이상으로 서버 대수를 늘리려면 샤딩을 계층적으로 해야 한다.</a:t>
            </a:r>
          </a:p>
          <a:p>
            <a:pPr>
              <a:lnSpc>
                <a:spcPts val="2800"/>
              </a:lnSpc>
              <a:spcBef>
                <a:spcPct val="0"/>
              </a:spcBef>
            </a:pPr>
          </a:p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 spc="-50">
                <a:solidFill>
                  <a:srgbClr val="000000"/>
                </a:solidFill>
                <a:latin typeface="Source Han Sans KR"/>
                <a:ea typeface="Source Han Sans KR"/>
              </a:rPr>
              <a:t>‘a’로 시작하는 검색어를 네 대의 서버에 나눠서 보관하고 싶다면?</a:t>
            </a:r>
          </a:p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 spc="-50">
                <a:solidFill>
                  <a:srgbClr val="000000"/>
                </a:solidFill>
                <a:latin typeface="Source Han Sans KR"/>
                <a:ea typeface="Source Han Sans KR"/>
              </a:rPr>
              <a:t>‘aa’~’ag’, ‘ah’~’an’, ‘ao’~’au’, 나머지로 4개의 서버로 나누어 보관</a:t>
            </a:r>
          </a:p>
          <a:p>
            <a:pPr>
              <a:lnSpc>
                <a:spcPts val="2800"/>
              </a:lnSpc>
              <a:spcBef>
                <a:spcPct val="0"/>
              </a:spcBef>
            </a:pPr>
          </a:p>
          <a:p>
            <a:pPr>
              <a:lnSpc>
                <a:spcPts val="3080"/>
              </a:lnSpc>
              <a:spcBef>
                <a:spcPct val="0"/>
              </a:spcBef>
            </a:pPr>
            <a:r>
              <a:rPr lang="en-US" sz="2200" spc="-55">
                <a:solidFill>
                  <a:srgbClr val="000000"/>
                </a:solidFill>
                <a:latin typeface="Source Han Sans KR Bold"/>
                <a:ea typeface="Source Han Sans KR Bold"/>
              </a:rPr>
              <a:t>’c’로 시작하는 단어가 ‘x’로 시작하는 단어보다 많다는 것을 감안하면 좋은 방법은 아님.</a:t>
            </a:r>
          </a:p>
          <a:p>
            <a:pPr>
              <a:lnSpc>
                <a:spcPts val="2800"/>
              </a:lnSpc>
              <a:spcBef>
                <a:spcPct val="0"/>
              </a:spcBef>
            </a:pPr>
          </a:p>
          <a:p>
            <a:pPr>
              <a:lnSpc>
                <a:spcPts val="3080"/>
              </a:lnSpc>
              <a:spcBef>
                <a:spcPct val="0"/>
              </a:spcBef>
            </a:pPr>
            <a:r>
              <a:rPr lang="en-US" sz="2200" spc="-55">
                <a:solidFill>
                  <a:srgbClr val="000000"/>
                </a:solidFill>
                <a:ea typeface="Source Han Sans KR"/>
              </a:rPr>
              <a:t>과거 질의 데이터의 패턴을 분석하여 샤딩하는 방법을 사용한다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671937" y="2099988"/>
            <a:ext cx="671901" cy="0"/>
          </a:xfrm>
          <a:prstGeom prst="line">
            <a:avLst/>
          </a:prstGeom>
          <a:ln cap="flat" w="666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0050274" y="3442899"/>
            <a:ext cx="6760393" cy="4206089"/>
          </a:xfrm>
          <a:custGeom>
            <a:avLst/>
            <a:gdLst/>
            <a:ahLst/>
            <a:cxnLst/>
            <a:rect r="r" b="b" t="t" l="l"/>
            <a:pathLst>
              <a:path h="4206089" w="6760393">
                <a:moveTo>
                  <a:pt x="0" y="0"/>
                </a:moveTo>
                <a:lnTo>
                  <a:pt x="6760393" y="0"/>
                </a:lnTo>
                <a:lnTo>
                  <a:pt x="6760393" y="4206088"/>
                </a:lnTo>
                <a:lnTo>
                  <a:pt x="0" y="42060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671937" y="2855783"/>
            <a:ext cx="4918693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399" spc="-59">
                <a:solidFill>
                  <a:srgbClr val="000000"/>
                </a:solidFill>
                <a:ea typeface="Source Han Sans KR Bold"/>
              </a:rPr>
              <a:t>저장소 규모 확장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71937" y="2412553"/>
            <a:ext cx="6647809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2799" spc="-69">
                <a:solidFill>
                  <a:srgbClr val="000000"/>
                </a:solidFill>
                <a:latin typeface="Source Han Sans KR Bold"/>
                <a:ea typeface="Source Han Sans KR Bold"/>
              </a:rPr>
              <a:t>3단계) 상세 설계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671937" y="3556823"/>
            <a:ext cx="10353517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79"/>
              </a:lnSpc>
              <a:spcBef>
                <a:spcPct val="0"/>
              </a:spcBef>
            </a:pPr>
            <a:r>
              <a:rPr lang="en-US" sz="2199" spc="-54">
                <a:solidFill>
                  <a:srgbClr val="000000"/>
                </a:solidFill>
                <a:ea typeface="Source Han Sans KR Bold"/>
              </a:rPr>
              <a:t>검색어 대응 샤드 관리자는 어떤 검색어가 어느 저장소 서버에 저장되는지에 대한 정보를 관리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671937" y="4767754"/>
            <a:ext cx="8244206" cy="1044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 spc="-50">
                <a:solidFill>
                  <a:srgbClr val="000000"/>
                </a:solidFill>
                <a:latin typeface="Source Han Sans KR"/>
                <a:ea typeface="Source Han Sans KR"/>
              </a:rPr>
              <a:t>‘s’로 시작하는 검색어의 양이 </a:t>
            </a:r>
          </a:p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 spc="-50">
                <a:solidFill>
                  <a:srgbClr val="000000"/>
                </a:solidFill>
                <a:latin typeface="Source Han Sans KR"/>
                <a:ea typeface="Source Han Sans KR"/>
              </a:rPr>
              <a:t>‘u’, ‘v’, ‘w’, ‘x’, ‘y’, ‘z’로 시작하는 검색어를 전부 합친 것과 비슷하다면</a:t>
            </a:r>
          </a:p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 spc="-50">
                <a:solidFill>
                  <a:srgbClr val="000000"/>
                </a:solidFill>
                <a:latin typeface="Source Han Sans KR"/>
                <a:ea typeface="Source Han Sans KR"/>
              </a:rPr>
              <a:t>’s’에 대한 샤드 하나와 ‘u’~’z’까지의 검색어를 위한 샤드 하나를 두어도 충분할 것.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671937" y="2099988"/>
            <a:ext cx="671901" cy="0"/>
          </a:xfrm>
          <a:prstGeom prst="line">
            <a:avLst/>
          </a:prstGeom>
          <a:ln cap="flat" w="666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1671937" y="2412553"/>
            <a:ext cx="6647809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2799" spc="-69">
                <a:solidFill>
                  <a:srgbClr val="000000"/>
                </a:solidFill>
                <a:latin typeface="Source Han Sans KR Bold"/>
                <a:ea typeface="Source Han Sans KR Bold"/>
              </a:rPr>
              <a:t>1단계) 문제 이해 및 설계 범위 확정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671937" y="2855783"/>
            <a:ext cx="3280206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399" spc="-59">
                <a:solidFill>
                  <a:srgbClr val="000000"/>
                </a:solidFill>
                <a:latin typeface="Source Han Sans KR Bold"/>
                <a:ea typeface="Source Han Sans KR Bold"/>
              </a:rPr>
              <a:t>요구하는 기능은?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71937" y="5095875"/>
            <a:ext cx="7095967" cy="2830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20"/>
              </a:lnSpc>
              <a:spcBef>
                <a:spcPct val="0"/>
              </a:spcBef>
            </a:pPr>
            <a:r>
              <a:rPr lang="en-US" sz="1800" spc="-44">
                <a:solidFill>
                  <a:srgbClr val="000000"/>
                </a:solidFill>
                <a:ea typeface="Source Han Sans KR Bold"/>
              </a:rPr>
              <a:t>빠른 응답 속도</a:t>
            </a:r>
            <a:r>
              <a:rPr lang="en-US" sz="1800" spc="-44">
                <a:solidFill>
                  <a:srgbClr val="000000"/>
                </a:solidFill>
                <a:latin typeface="Source Han Sans KR"/>
                <a:ea typeface="Source Han Sans KR"/>
              </a:rPr>
              <a:t> : 시스템 응답속도는 100밀리초 이내</a:t>
            </a:r>
          </a:p>
          <a:p>
            <a:pPr>
              <a:lnSpc>
                <a:spcPts val="2520"/>
              </a:lnSpc>
              <a:spcBef>
                <a:spcPct val="0"/>
              </a:spcBef>
            </a:pPr>
          </a:p>
          <a:p>
            <a:pPr>
              <a:lnSpc>
                <a:spcPts val="2520"/>
              </a:lnSpc>
              <a:spcBef>
                <a:spcPct val="0"/>
              </a:spcBef>
            </a:pPr>
            <a:r>
              <a:rPr lang="en-US" sz="1800" spc="-44">
                <a:solidFill>
                  <a:srgbClr val="000000"/>
                </a:solidFill>
                <a:ea typeface="Source Han Sans KR Bold"/>
              </a:rPr>
              <a:t>연관성</a:t>
            </a:r>
            <a:r>
              <a:rPr lang="en-US" sz="1800" spc="-44">
                <a:solidFill>
                  <a:srgbClr val="000000"/>
                </a:solidFill>
                <a:latin typeface="Source Han Sans KR"/>
                <a:ea typeface="Source Han Sans KR"/>
              </a:rPr>
              <a:t> : 자동완성 검색어는 입력한 단어와 연관되어야</a:t>
            </a:r>
          </a:p>
          <a:p>
            <a:pPr>
              <a:lnSpc>
                <a:spcPts val="2520"/>
              </a:lnSpc>
              <a:spcBef>
                <a:spcPct val="0"/>
              </a:spcBef>
            </a:pPr>
          </a:p>
          <a:p>
            <a:pPr>
              <a:lnSpc>
                <a:spcPts val="2520"/>
              </a:lnSpc>
              <a:spcBef>
                <a:spcPct val="0"/>
              </a:spcBef>
            </a:pPr>
            <a:r>
              <a:rPr lang="en-US" sz="1800" spc="-44">
                <a:solidFill>
                  <a:srgbClr val="000000"/>
                </a:solidFill>
                <a:ea typeface="Source Han Sans KR Bold"/>
              </a:rPr>
              <a:t>정렬</a:t>
            </a:r>
            <a:r>
              <a:rPr lang="en-US" sz="1800" spc="-44">
                <a:solidFill>
                  <a:srgbClr val="000000"/>
                </a:solidFill>
                <a:latin typeface="Source Han Sans KR"/>
                <a:ea typeface="Source Han Sans KR"/>
              </a:rPr>
              <a:t> : 계산 결과는 인기도 등의 순위 모델에 의해 정렬되어야</a:t>
            </a:r>
          </a:p>
          <a:p>
            <a:pPr>
              <a:lnSpc>
                <a:spcPts val="2520"/>
              </a:lnSpc>
              <a:spcBef>
                <a:spcPct val="0"/>
              </a:spcBef>
            </a:pPr>
          </a:p>
          <a:p>
            <a:pPr>
              <a:lnSpc>
                <a:spcPts val="2520"/>
              </a:lnSpc>
              <a:spcBef>
                <a:spcPct val="0"/>
              </a:spcBef>
            </a:pPr>
            <a:r>
              <a:rPr lang="en-US" sz="1800" spc="-44">
                <a:solidFill>
                  <a:srgbClr val="000000"/>
                </a:solidFill>
                <a:ea typeface="Source Han Sans KR Bold"/>
              </a:rPr>
              <a:t>규모 확장성</a:t>
            </a:r>
            <a:r>
              <a:rPr lang="en-US" sz="1800" spc="-44">
                <a:solidFill>
                  <a:srgbClr val="000000"/>
                </a:solidFill>
                <a:latin typeface="Source Han Sans KR"/>
                <a:ea typeface="Source Han Sans KR"/>
              </a:rPr>
              <a:t> : 많은 트래픽을 감당할 수 있도록 확장 가능해야 한다.</a:t>
            </a:r>
          </a:p>
          <a:p>
            <a:pPr>
              <a:lnSpc>
                <a:spcPts val="2520"/>
              </a:lnSpc>
              <a:spcBef>
                <a:spcPct val="0"/>
              </a:spcBef>
            </a:pPr>
          </a:p>
          <a:p>
            <a:pPr>
              <a:lnSpc>
                <a:spcPts val="2520"/>
              </a:lnSpc>
              <a:spcBef>
                <a:spcPct val="0"/>
              </a:spcBef>
            </a:pPr>
            <a:r>
              <a:rPr lang="en-US" sz="1800" spc="-44">
                <a:solidFill>
                  <a:srgbClr val="000000"/>
                </a:solidFill>
                <a:ea typeface="Source Han Sans KR Bold"/>
              </a:rPr>
              <a:t>고가용성 </a:t>
            </a:r>
            <a:r>
              <a:rPr lang="en-US" sz="1800" spc="-44">
                <a:solidFill>
                  <a:srgbClr val="000000"/>
                </a:solidFill>
                <a:latin typeface="Source Han Sans KR"/>
                <a:ea typeface="Source Han Sans KR"/>
              </a:rPr>
              <a:t>: 시스템 일부에 장애, 예상치 못한 문제가 생겨도 계속 사용 가능해야</a:t>
            </a: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671937" y="2099988"/>
            <a:ext cx="671901" cy="0"/>
          </a:xfrm>
          <a:prstGeom prst="line">
            <a:avLst/>
          </a:prstGeom>
          <a:ln cap="flat" w="666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1671937" y="2412553"/>
            <a:ext cx="6647809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2799" spc="-69">
                <a:solidFill>
                  <a:srgbClr val="000000"/>
                </a:solidFill>
                <a:latin typeface="Source Han Sans KR Bold"/>
                <a:ea typeface="Source Han Sans KR Bold"/>
              </a:rPr>
              <a:t>4단계) 마무리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671937" y="4105691"/>
            <a:ext cx="5634197" cy="1153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80"/>
              </a:lnSpc>
            </a:pPr>
            <a:r>
              <a:rPr lang="en-US" sz="2200" spc="-55">
                <a:solidFill>
                  <a:srgbClr val="000000"/>
                </a:solidFill>
                <a:latin typeface="Source Han Sans KR Bold"/>
                <a:ea typeface="Source Han Sans KR Bold"/>
              </a:rPr>
              <a:t>다국어 지원은?</a:t>
            </a:r>
          </a:p>
          <a:p>
            <a:pPr>
              <a:lnSpc>
                <a:spcPts val="3080"/>
              </a:lnSpc>
            </a:pPr>
            <a:r>
              <a:rPr lang="en-US" sz="2200" spc="-55">
                <a:solidFill>
                  <a:srgbClr val="000000"/>
                </a:solidFill>
                <a:latin typeface="Source Han Sans KR"/>
                <a:ea typeface="Source Han Sans KR"/>
              </a:rPr>
              <a:t>&gt; 비영어권 국가에서 사용되는 언어를 지원하려면 </a:t>
            </a:r>
          </a:p>
          <a:p>
            <a:pPr>
              <a:lnSpc>
                <a:spcPts val="3080"/>
              </a:lnSpc>
              <a:spcBef>
                <a:spcPct val="0"/>
              </a:spcBef>
            </a:pPr>
            <a:r>
              <a:rPr lang="en-US" sz="2200" spc="-55">
                <a:solidFill>
                  <a:srgbClr val="000000"/>
                </a:solidFill>
                <a:latin typeface="Source Han Sans KR"/>
                <a:ea typeface="Source Han Sans KR"/>
              </a:rPr>
              <a:t>트라이에서 유니코드(unicode) 데이터를 저장해야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71937" y="5926553"/>
            <a:ext cx="4422934" cy="763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80"/>
              </a:lnSpc>
            </a:pPr>
            <a:r>
              <a:rPr lang="en-US" sz="2200" spc="-55">
                <a:solidFill>
                  <a:srgbClr val="000000"/>
                </a:solidFill>
                <a:latin typeface="Source Han Sans KR Bold"/>
                <a:ea typeface="Source Han Sans KR Bold"/>
              </a:rPr>
              <a:t>국가별로 인기 검색어 순위가 다르다면?</a:t>
            </a:r>
          </a:p>
          <a:p>
            <a:pPr>
              <a:lnSpc>
                <a:spcPts val="3080"/>
              </a:lnSpc>
              <a:spcBef>
                <a:spcPct val="0"/>
              </a:spcBef>
            </a:pPr>
            <a:r>
              <a:rPr lang="en-US" sz="2200" spc="-55">
                <a:solidFill>
                  <a:srgbClr val="000000"/>
                </a:solidFill>
                <a:latin typeface="Source Han Sans KR"/>
                <a:ea typeface="Source Han Sans KR"/>
              </a:rPr>
              <a:t>&gt; 국가별로 다른 트라이 사용</a:t>
            </a: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671937" y="2099988"/>
            <a:ext cx="671901" cy="0"/>
          </a:xfrm>
          <a:prstGeom prst="line">
            <a:avLst/>
          </a:prstGeom>
          <a:ln cap="flat" w="666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1671937" y="2412553"/>
            <a:ext cx="6647809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2799" spc="-69">
                <a:solidFill>
                  <a:srgbClr val="000000"/>
                </a:solidFill>
                <a:latin typeface="Source Han Sans KR Bold"/>
                <a:ea typeface="Source Han Sans KR Bold"/>
              </a:rPr>
              <a:t>4단계) 마무리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671937" y="3818533"/>
            <a:ext cx="12223865" cy="1934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80"/>
              </a:lnSpc>
            </a:pPr>
            <a:r>
              <a:rPr lang="en-US" sz="2200" spc="-55">
                <a:solidFill>
                  <a:srgbClr val="000000"/>
                </a:solidFill>
                <a:latin typeface="Source Han Sans KR Bold"/>
                <a:ea typeface="Source Han Sans KR Bold"/>
              </a:rPr>
              <a:t>새로운 뉴스 이벤트가 생긴다던가 특정 검색어의 인기가 갑자기 높아질 수 있다.</a:t>
            </a:r>
          </a:p>
          <a:p>
            <a:pPr>
              <a:lnSpc>
                <a:spcPts val="3080"/>
              </a:lnSpc>
            </a:pPr>
            <a:r>
              <a:rPr lang="en-US" sz="2200" spc="-55">
                <a:solidFill>
                  <a:srgbClr val="000000"/>
                </a:solidFill>
                <a:latin typeface="Source Han Sans KR Bold"/>
                <a:ea typeface="Source Han Sans KR Bold"/>
              </a:rPr>
              <a:t>현 설계안은 그런 검색어를 지원하기에 비적합하다.</a:t>
            </a:r>
          </a:p>
          <a:p>
            <a:pPr>
              <a:lnSpc>
                <a:spcPts val="3080"/>
              </a:lnSpc>
            </a:pPr>
          </a:p>
          <a:p>
            <a:pPr marL="474983" indent="-237491" lvl="1">
              <a:lnSpc>
                <a:spcPts val="3080"/>
              </a:lnSpc>
              <a:buFont typeface="Arial"/>
              <a:buChar char="•"/>
            </a:pPr>
            <a:r>
              <a:rPr lang="en-US" sz="2200" spc="-55">
                <a:solidFill>
                  <a:srgbClr val="000000"/>
                </a:solidFill>
                <a:latin typeface="Source Han Sans KR"/>
                <a:ea typeface="Source Han Sans KR"/>
              </a:rPr>
              <a:t>작업 서버가 매주 한 번씩만 돌도록 되어 있어서 시의 적절하게 트라이를 갱신할 수 없다.</a:t>
            </a:r>
          </a:p>
          <a:p>
            <a:pPr marL="474983" indent="-237491" lvl="1">
              <a:lnSpc>
                <a:spcPts val="3080"/>
              </a:lnSpc>
              <a:spcBef>
                <a:spcPct val="0"/>
              </a:spcBef>
              <a:buFont typeface="Arial"/>
              <a:buChar char="•"/>
            </a:pPr>
            <a:r>
              <a:rPr lang="en-US" sz="2200" spc="-55">
                <a:solidFill>
                  <a:srgbClr val="000000"/>
                </a:solidFill>
                <a:latin typeface="Source Han Sans KR"/>
                <a:ea typeface="Source Han Sans KR"/>
              </a:rPr>
              <a:t>때 맞춰 서버가 실행된다 하더라도, 트라이를 구성하는데 너무 많은 시간이 소요된다.</a:t>
            </a:r>
          </a:p>
        </p:txBody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671937" y="2099988"/>
            <a:ext cx="671901" cy="0"/>
          </a:xfrm>
          <a:prstGeom prst="line">
            <a:avLst/>
          </a:prstGeom>
          <a:ln cap="flat" w="666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1671937" y="2412553"/>
            <a:ext cx="6647809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2799" spc="-69">
                <a:solidFill>
                  <a:srgbClr val="000000"/>
                </a:solidFill>
                <a:latin typeface="Source Han Sans KR Bold"/>
                <a:ea typeface="Source Han Sans KR Bold"/>
              </a:rPr>
              <a:t>4단계) 마무리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671937" y="3818533"/>
            <a:ext cx="12223865" cy="3106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80"/>
              </a:lnSpc>
            </a:pPr>
            <a:r>
              <a:rPr lang="en-US" sz="2200" spc="-55">
                <a:solidFill>
                  <a:srgbClr val="000000"/>
                </a:solidFill>
                <a:ea typeface="Source Han Sans KR Bold"/>
              </a:rPr>
              <a:t>추가 아이디어</a:t>
            </a:r>
          </a:p>
          <a:p>
            <a:pPr>
              <a:lnSpc>
                <a:spcPts val="3080"/>
              </a:lnSpc>
            </a:pPr>
          </a:p>
          <a:p>
            <a:pPr marL="474983" indent="-237491" lvl="1">
              <a:lnSpc>
                <a:spcPts val="3080"/>
              </a:lnSpc>
              <a:buFont typeface="Arial"/>
              <a:buChar char="•"/>
            </a:pPr>
            <a:r>
              <a:rPr lang="en-US" sz="2200" spc="-55">
                <a:solidFill>
                  <a:srgbClr val="000000"/>
                </a:solidFill>
                <a:latin typeface="Source Han Sans KR"/>
                <a:ea typeface="Source Han Sans KR"/>
              </a:rPr>
              <a:t>샤딩을 통해서 작업 대상 데이터의 양을 줄인다.</a:t>
            </a:r>
          </a:p>
          <a:p>
            <a:pPr marL="474983" indent="-237491" lvl="1">
              <a:lnSpc>
                <a:spcPts val="3080"/>
              </a:lnSpc>
              <a:buFont typeface="Arial"/>
              <a:buChar char="•"/>
            </a:pPr>
            <a:r>
              <a:rPr lang="en-US" sz="2200" spc="-55">
                <a:solidFill>
                  <a:srgbClr val="000000"/>
                </a:solidFill>
                <a:latin typeface="Source Han Sans KR"/>
                <a:ea typeface="Source Han Sans KR"/>
              </a:rPr>
              <a:t>순위 모델(ranking model)를 바꾸어 최근 검색어에 보다 높은 가중치 주도록</a:t>
            </a:r>
          </a:p>
          <a:p>
            <a:pPr marL="474983" indent="-237491" lvl="1">
              <a:lnSpc>
                <a:spcPts val="3080"/>
              </a:lnSpc>
              <a:buFont typeface="Arial"/>
              <a:buChar char="•"/>
            </a:pPr>
            <a:r>
              <a:rPr lang="en-US" sz="2200" spc="-55">
                <a:solidFill>
                  <a:srgbClr val="000000"/>
                </a:solidFill>
                <a:latin typeface="Source Han Sans KR"/>
                <a:ea typeface="Source Han Sans KR"/>
              </a:rPr>
              <a:t>데이터가 스트림 형태로 볼 수 있을 수도(한번에 모든 데이터를 동시에 사용할 수 없을 가능성이 있다는 가능성 고려)</a:t>
            </a:r>
          </a:p>
          <a:p>
            <a:pPr marL="949965" indent="-316655" lvl="2">
              <a:lnSpc>
                <a:spcPts val="3080"/>
              </a:lnSpc>
              <a:buFont typeface="Arial"/>
              <a:buChar char="⚬"/>
            </a:pPr>
            <a:r>
              <a:rPr lang="en-US" sz="2200" spc="-55">
                <a:solidFill>
                  <a:srgbClr val="000000"/>
                </a:solidFill>
                <a:latin typeface="Source Han Sans KR"/>
                <a:ea typeface="Source Han Sans KR"/>
              </a:rPr>
              <a:t>데이터가 스트리밍 된다는 것 == 데이터가 지속적으로 갱신</a:t>
            </a:r>
          </a:p>
          <a:p>
            <a:pPr marL="949965" indent="-316655" lvl="2">
              <a:lnSpc>
                <a:spcPts val="3080"/>
              </a:lnSpc>
              <a:spcBef>
                <a:spcPct val="0"/>
              </a:spcBef>
              <a:buFont typeface="Arial"/>
              <a:buChar char="⚬"/>
            </a:pPr>
            <a:r>
              <a:rPr lang="en-US" sz="2200" spc="-55">
                <a:solidFill>
                  <a:srgbClr val="000000"/>
                </a:solidFill>
                <a:latin typeface="Source Han Sans KR"/>
                <a:ea typeface="Source Han Sans KR"/>
              </a:rPr>
              <a:t>아파치 하둡 맵리듀스, 아파치 스파크 스트리밍, 아파치 카프카...</a:t>
            </a:r>
          </a:p>
        </p:txBody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467207" y="4452332"/>
            <a:ext cx="9353587" cy="13918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69"/>
              </a:lnSpc>
            </a:pPr>
            <a:r>
              <a:rPr lang="en-US" sz="9224" spc="-92">
                <a:solidFill>
                  <a:srgbClr val="000000"/>
                </a:solidFill>
                <a:latin typeface="Tlab 레트로라이프"/>
              </a:rPr>
              <a:t>END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671937" y="2099988"/>
            <a:ext cx="671901" cy="0"/>
          </a:xfrm>
          <a:prstGeom prst="line">
            <a:avLst/>
          </a:prstGeom>
          <a:ln cap="flat" w="666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1671937" y="2412553"/>
            <a:ext cx="6647809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2799" spc="-69">
                <a:solidFill>
                  <a:srgbClr val="000000"/>
                </a:solidFill>
                <a:latin typeface="Source Han Sans KR Bold"/>
                <a:ea typeface="Source Han Sans KR Bold"/>
              </a:rPr>
              <a:t>1단계) 문제 이해 및 설계 범위 확정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671937" y="2855783"/>
            <a:ext cx="3280206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399" spc="-59">
                <a:solidFill>
                  <a:srgbClr val="000000"/>
                </a:solidFill>
                <a:ea typeface="Source Han Sans KR Bold"/>
              </a:rPr>
              <a:t>개략적 추정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71937" y="4696576"/>
            <a:ext cx="5908993" cy="2516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sz="1800" spc="-44">
                <a:solidFill>
                  <a:srgbClr val="000000"/>
                </a:solidFill>
                <a:ea typeface="Source Han Sans KR"/>
              </a:rPr>
              <a:t>일간</a:t>
            </a:r>
            <a:r>
              <a:rPr lang="en-US" sz="1800" spc="-44">
                <a:solidFill>
                  <a:srgbClr val="000000"/>
                </a:solidFill>
                <a:latin typeface="Source Han Sans KR"/>
                <a:ea typeface="Source Han Sans KR"/>
              </a:rPr>
              <a:t> 능동 사용자(DAU) : 천만 명</a:t>
            </a:r>
          </a:p>
          <a:p>
            <a:pPr algn="just">
              <a:lnSpc>
                <a:spcPts val="2520"/>
              </a:lnSpc>
            </a:pPr>
            <a:r>
              <a:rPr lang="en-US" sz="1800" spc="-44">
                <a:solidFill>
                  <a:srgbClr val="000000"/>
                </a:solidFill>
                <a:ea typeface="Source Han Sans KR"/>
              </a:rPr>
              <a:t>평균적으로 </a:t>
            </a:r>
            <a:r>
              <a:rPr lang="en-US" sz="1800" spc="-44">
                <a:solidFill>
                  <a:srgbClr val="000000"/>
                </a:solidFill>
                <a:latin typeface="Source Han Sans KR Bold"/>
                <a:ea typeface="Source Han Sans KR Bold"/>
              </a:rPr>
              <a:t>한 사용자 매일 10건의 검색 수행</a:t>
            </a:r>
            <a:r>
              <a:rPr lang="en-US" sz="1800" spc="-44">
                <a:solidFill>
                  <a:srgbClr val="000000"/>
                </a:solidFill>
                <a:latin typeface="Source Han Sans KR"/>
                <a:ea typeface="Source Han Sans KR"/>
              </a:rPr>
              <a:t> 가정</a:t>
            </a:r>
          </a:p>
          <a:p>
            <a:pPr algn="just">
              <a:lnSpc>
                <a:spcPts val="2520"/>
              </a:lnSpc>
            </a:pPr>
          </a:p>
          <a:p>
            <a:pPr algn="just">
              <a:lnSpc>
                <a:spcPts val="2520"/>
              </a:lnSpc>
            </a:pPr>
            <a:r>
              <a:rPr lang="en-US" sz="1800" spc="-44">
                <a:solidFill>
                  <a:srgbClr val="000000"/>
                </a:solidFill>
                <a:latin typeface="Source Han Sans KR"/>
                <a:ea typeface="Source Han Sans KR"/>
              </a:rPr>
              <a:t>질의할 때마다 평균적으로 20바이트의 데이터를 입력한다고 가정</a:t>
            </a:r>
          </a:p>
          <a:p>
            <a:pPr algn="just">
              <a:lnSpc>
                <a:spcPts val="2520"/>
              </a:lnSpc>
            </a:pPr>
            <a:r>
              <a:rPr lang="en-US" sz="1800" spc="-44">
                <a:solidFill>
                  <a:srgbClr val="000000"/>
                </a:solidFill>
                <a:latin typeface="Source Han Sans KR"/>
                <a:ea typeface="Source Han Sans KR"/>
              </a:rPr>
              <a:t>ASCII를 사용한다고 가정하면, 1 문자 = 1 byte</a:t>
            </a:r>
          </a:p>
          <a:p>
            <a:pPr algn="just">
              <a:lnSpc>
                <a:spcPts val="2520"/>
              </a:lnSpc>
            </a:pPr>
            <a:r>
              <a:rPr lang="en-US" sz="1800" spc="-44">
                <a:solidFill>
                  <a:srgbClr val="000000"/>
                </a:solidFill>
                <a:latin typeface="Source Han Sans KR"/>
                <a:ea typeface="Source Han Sans KR"/>
              </a:rPr>
              <a:t>질의문은 평균적으로 4단어, </a:t>
            </a:r>
          </a:p>
          <a:p>
            <a:pPr algn="just">
              <a:lnSpc>
                <a:spcPts val="2520"/>
              </a:lnSpc>
            </a:pPr>
            <a:r>
              <a:rPr lang="en-US" sz="1800" spc="-44">
                <a:solidFill>
                  <a:srgbClr val="000000"/>
                </a:solidFill>
                <a:latin typeface="Source Han Sans KR"/>
                <a:ea typeface="Source Han Sans KR"/>
              </a:rPr>
              <a:t>각 단어는 평균적으로 5글자로 구성된다고 가정 시,</a:t>
            </a:r>
          </a:p>
          <a:p>
            <a:pPr algn="just">
              <a:lnSpc>
                <a:spcPts val="2520"/>
              </a:lnSpc>
            </a:pPr>
            <a:r>
              <a:rPr lang="en-US" sz="1800" spc="-44">
                <a:solidFill>
                  <a:srgbClr val="000000"/>
                </a:solidFill>
                <a:latin typeface="Source Han Sans KR Bold"/>
                <a:ea typeface="Source Han Sans KR Bold"/>
              </a:rPr>
              <a:t>질의당 평균 20 byte (20자)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144000" y="4696576"/>
            <a:ext cx="5415598" cy="34950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sz="1800" spc="-44">
                <a:solidFill>
                  <a:srgbClr val="000000"/>
                </a:solidFill>
                <a:latin typeface="Source Han Sans KR"/>
                <a:ea typeface="Source Han Sans KR"/>
              </a:rPr>
              <a:t>평균적으로 1회 검색당 20건의 요청이 백엔드로 전달</a:t>
            </a:r>
          </a:p>
          <a:p>
            <a:pPr algn="just">
              <a:lnSpc>
                <a:spcPts val="2520"/>
              </a:lnSpc>
            </a:pPr>
          </a:p>
          <a:p>
            <a:pPr algn="just">
              <a:lnSpc>
                <a:spcPts val="2520"/>
              </a:lnSpc>
            </a:pPr>
            <a:r>
              <a:rPr lang="en-US" sz="1800" spc="-44">
                <a:solidFill>
                  <a:srgbClr val="000000"/>
                </a:solidFill>
                <a:latin typeface="Source Han Sans KR"/>
                <a:ea typeface="Source Han Sans KR"/>
              </a:rPr>
              <a:t>대략 초당 24,000건의 질의(QPS) 발생.</a:t>
            </a:r>
          </a:p>
          <a:p>
            <a:pPr algn="just">
              <a:lnSpc>
                <a:spcPts val="2520"/>
              </a:lnSpc>
            </a:pPr>
            <a:r>
              <a:rPr lang="en-US" sz="1800" spc="-44">
                <a:solidFill>
                  <a:srgbClr val="000000"/>
                </a:solidFill>
                <a:latin typeface="Source Han Sans KR"/>
                <a:ea typeface="Source Han Sans KR"/>
              </a:rPr>
              <a:t>(천만 사용자 x 10질의 x 20자 / 24시간 / 3600초 = 24,000)</a:t>
            </a:r>
          </a:p>
          <a:p>
            <a:pPr algn="just">
              <a:lnSpc>
                <a:spcPts val="2520"/>
              </a:lnSpc>
            </a:pPr>
          </a:p>
          <a:p>
            <a:pPr algn="just">
              <a:lnSpc>
                <a:spcPts val="2520"/>
              </a:lnSpc>
            </a:pPr>
            <a:r>
              <a:rPr lang="en-US" sz="1800" spc="-44">
                <a:solidFill>
                  <a:srgbClr val="000000"/>
                </a:solidFill>
                <a:latin typeface="Source Han Sans KR"/>
                <a:ea typeface="Source Han Sans KR"/>
              </a:rPr>
              <a:t>최대 QPS = QPS x 2 = 대략 48,000</a:t>
            </a:r>
          </a:p>
          <a:p>
            <a:pPr algn="just">
              <a:lnSpc>
                <a:spcPts val="2520"/>
              </a:lnSpc>
            </a:pPr>
          </a:p>
          <a:p>
            <a:pPr algn="just">
              <a:lnSpc>
                <a:spcPts val="2520"/>
              </a:lnSpc>
            </a:pPr>
            <a:r>
              <a:rPr lang="en-US" sz="1800" spc="-44">
                <a:solidFill>
                  <a:srgbClr val="000000"/>
                </a:solidFill>
                <a:latin typeface="Source Han Sans KR"/>
                <a:ea typeface="Source Han Sans KR"/>
              </a:rPr>
              <a:t>질의 가운데 20%는 신규 검색어라고 가정...</a:t>
            </a:r>
          </a:p>
          <a:p>
            <a:pPr algn="just">
              <a:lnSpc>
                <a:spcPts val="2520"/>
              </a:lnSpc>
            </a:pPr>
            <a:r>
              <a:rPr lang="en-US" sz="1800" spc="-44">
                <a:solidFill>
                  <a:srgbClr val="000000"/>
                </a:solidFill>
                <a:latin typeface="Source Han Sans KR"/>
                <a:ea typeface="Source Han Sans KR"/>
              </a:rPr>
              <a:t>천만 사용자 x 10질의 / 일 x 20자 x 20% = 대략 </a:t>
            </a:r>
            <a:r>
              <a:rPr lang="en-US" sz="1800" spc="-44">
                <a:solidFill>
                  <a:srgbClr val="000000"/>
                </a:solidFill>
                <a:latin typeface="Source Han Sans KR Bold"/>
              </a:rPr>
              <a:t>0.4GB</a:t>
            </a:r>
          </a:p>
          <a:p>
            <a:pPr algn="just">
              <a:lnSpc>
                <a:spcPts val="2520"/>
              </a:lnSpc>
            </a:pPr>
          </a:p>
          <a:p>
            <a:pPr algn="just">
              <a:lnSpc>
                <a:spcPts val="2799"/>
              </a:lnSpc>
            </a:pPr>
            <a:r>
              <a:rPr lang="en-US" sz="1999" spc="-49">
                <a:solidFill>
                  <a:srgbClr val="000000"/>
                </a:solidFill>
                <a:latin typeface="Source Han Sans KR Bold"/>
                <a:ea typeface="Source Han Sans KR Bold"/>
              </a:rPr>
              <a:t>매일 0.4GB의 신규 데이터가 시스템에 추가됨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671937" y="2099988"/>
            <a:ext cx="671901" cy="0"/>
          </a:xfrm>
          <a:prstGeom prst="line">
            <a:avLst/>
          </a:prstGeom>
          <a:ln cap="flat" w="666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1671937" y="2412553"/>
            <a:ext cx="6647809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2799" spc="-69">
                <a:solidFill>
                  <a:srgbClr val="000000"/>
                </a:solidFill>
                <a:latin typeface="Source Han Sans KR Bold"/>
                <a:ea typeface="Source Han Sans KR Bold"/>
              </a:rPr>
              <a:t>2단계) 개략적 설계안 제시 및 동의 구하기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671937" y="4497705"/>
            <a:ext cx="9403557" cy="1243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60"/>
              </a:lnSpc>
              <a:spcBef>
                <a:spcPct val="0"/>
              </a:spcBef>
            </a:pPr>
            <a:r>
              <a:rPr lang="en-US" sz="2400" spc="-60">
                <a:solidFill>
                  <a:srgbClr val="000000"/>
                </a:solidFill>
                <a:latin typeface="Source Han Sans KR Bold"/>
                <a:ea typeface="Source Han Sans KR Bold"/>
              </a:rPr>
              <a:t>데이터 수집 서비스 : </a:t>
            </a:r>
            <a:r>
              <a:rPr lang="en-US" sz="2400" spc="-60">
                <a:solidFill>
                  <a:srgbClr val="000000"/>
                </a:solidFill>
                <a:ea typeface="Source Han Sans KR"/>
              </a:rPr>
              <a:t>사용자가 입력한 질의를 실시간으로 수집하는 시스템</a:t>
            </a:r>
          </a:p>
          <a:p>
            <a:pPr>
              <a:lnSpc>
                <a:spcPts val="3360"/>
              </a:lnSpc>
              <a:spcBef>
                <a:spcPct val="0"/>
              </a:spcBef>
            </a:pPr>
          </a:p>
          <a:p>
            <a:pPr algn="ctr">
              <a:lnSpc>
                <a:spcPts val="3360"/>
              </a:lnSpc>
              <a:spcBef>
                <a:spcPct val="0"/>
              </a:spcBef>
            </a:pPr>
            <a:r>
              <a:rPr lang="en-US" sz="2400" spc="-60">
                <a:solidFill>
                  <a:srgbClr val="000000"/>
                </a:solidFill>
                <a:latin typeface="Source Han Sans KR Bold"/>
                <a:ea typeface="Source Han Sans KR Bold"/>
              </a:rPr>
              <a:t>질의 서비스 : </a:t>
            </a:r>
            <a:r>
              <a:rPr lang="en-US" sz="2400" spc="-60">
                <a:solidFill>
                  <a:srgbClr val="000000"/>
                </a:solidFill>
                <a:ea typeface="Source Han Sans KR"/>
              </a:rPr>
              <a:t>주어진 질의에 다섯 개의 인기 검색어를 정렬해서 내놓는 서비스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671937" y="2099988"/>
            <a:ext cx="671901" cy="0"/>
          </a:xfrm>
          <a:prstGeom prst="line">
            <a:avLst/>
          </a:prstGeom>
          <a:ln cap="flat" w="666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3726905" y="4691886"/>
            <a:ext cx="10834190" cy="3798710"/>
          </a:xfrm>
          <a:custGeom>
            <a:avLst/>
            <a:gdLst/>
            <a:ahLst/>
            <a:cxnLst/>
            <a:rect r="r" b="b" t="t" l="l"/>
            <a:pathLst>
              <a:path h="3798710" w="10834190">
                <a:moveTo>
                  <a:pt x="0" y="0"/>
                </a:moveTo>
                <a:lnTo>
                  <a:pt x="10834190" y="0"/>
                </a:lnTo>
                <a:lnTo>
                  <a:pt x="10834190" y="3798709"/>
                </a:lnTo>
                <a:lnTo>
                  <a:pt x="0" y="379870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671937" y="2412553"/>
            <a:ext cx="6647809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2799" spc="-69">
                <a:solidFill>
                  <a:srgbClr val="000000"/>
                </a:solidFill>
                <a:latin typeface="Source Han Sans KR Bold"/>
                <a:ea typeface="Source Han Sans KR Bold"/>
              </a:rPr>
              <a:t>2단계) 개략적 설계안 제시 및 동의 구하기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71937" y="3609211"/>
            <a:ext cx="9093200" cy="692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 spc="-50">
                <a:solidFill>
                  <a:srgbClr val="000000"/>
                </a:solidFill>
                <a:ea typeface="Source Han Sans KR Bold"/>
              </a:rPr>
              <a:t>질의문과 사용빈도를 저장하는 빈도 테이블이 있다고 가정</a:t>
            </a:r>
          </a:p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 spc="-50">
                <a:solidFill>
                  <a:srgbClr val="000000"/>
                </a:solidFill>
                <a:latin typeface="Source Han Sans KR"/>
                <a:ea typeface="Source Han Sans KR"/>
              </a:rPr>
              <a:t>사용자가 twitch, twitter, twitter, twillo를 순서대로 검색하면 아래와 같이 바뀌어 나간다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671937" y="2855783"/>
            <a:ext cx="3280206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399" spc="-59">
                <a:solidFill>
                  <a:srgbClr val="000000"/>
                </a:solidFill>
                <a:ea typeface="Source Han Sans KR Bold"/>
              </a:rPr>
              <a:t>데이터 수집 서비스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671937" y="2099988"/>
            <a:ext cx="671901" cy="0"/>
          </a:xfrm>
          <a:prstGeom prst="line">
            <a:avLst/>
          </a:prstGeom>
          <a:ln cap="flat" w="666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1425269" y="2469703"/>
            <a:ext cx="4556603" cy="6284970"/>
          </a:xfrm>
          <a:custGeom>
            <a:avLst/>
            <a:gdLst/>
            <a:ahLst/>
            <a:cxnLst/>
            <a:rect r="r" b="b" t="t" l="l"/>
            <a:pathLst>
              <a:path h="6284970" w="4556603">
                <a:moveTo>
                  <a:pt x="0" y="0"/>
                </a:moveTo>
                <a:lnTo>
                  <a:pt x="4556603" y="0"/>
                </a:lnTo>
                <a:lnTo>
                  <a:pt x="4556603" y="6284970"/>
                </a:lnTo>
                <a:lnTo>
                  <a:pt x="0" y="62849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135573" y="5612188"/>
            <a:ext cx="3347516" cy="2864802"/>
          </a:xfrm>
          <a:custGeom>
            <a:avLst/>
            <a:gdLst/>
            <a:ahLst/>
            <a:cxnLst/>
            <a:rect r="r" b="b" t="t" l="l"/>
            <a:pathLst>
              <a:path h="2864802" w="3347516">
                <a:moveTo>
                  <a:pt x="0" y="0"/>
                </a:moveTo>
                <a:lnTo>
                  <a:pt x="3347516" y="0"/>
                </a:lnTo>
                <a:lnTo>
                  <a:pt x="3347516" y="2864802"/>
                </a:lnTo>
                <a:lnTo>
                  <a:pt x="0" y="28648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671937" y="2412553"/>
            <a:ext cx="6647809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2799" spc="-69">
                <a:solidFill>
                  <a:srgbClr val="000000"/>
                </a:solidFill>
                <a:latin typeface="Source Han Sans KR Bold"/>
                <a:ea typeface="Source Han Sans KR Bold"/>
              </a:rPr>
              <a:t>2단계) 개략적 설계안 제시 및 동의 구하기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671937" y="3609211"/>
            <a:ext cx="9268619" cy="1044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 spc="-50">
                <a:solidFill>
                  <a:srgbClr val="000000"/>
                </a:solidFill>
                <a:ea typeface="Source Han Sans KR Bold"/>
              </a:rPr>
              <a:t>빈도 테이블이 있는 상태</a:t>
            </a:r>
          </a:p>
          <a:p>
            <a:pPr>
              <a:lnSpc>
                <a:spcPts val="2800"/>
              </a:lnSpc>
            </a:pPr>
            <a:r>
              <a:rPr lang="en-US" sz="2000" spc="-50">
                <a:solidFill>
                  <a:srgbClr val="000000"/>
                </a:solidFill>
                <a:latin typeface="Source Han Sans KR"/>
                <a:ea typeface="Source Han Sans KR"/>
              </a:rPr>
              <a:t>사용자가 “tw”를 검색창에 입력 시, </a:t>
            </a:r>
          </a:p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 spc="-50">
                <a:solidFill>
                  <a:srgbClr val="000000"/>
                </a:solidFill>
                <a:latin typeface="Source Han Sans KR"/>
                <a:ea typeface="Source Han Sans KR"/>
              </a:rPr>
              <a:t>아래의 빈도 테이블에서 빈도수가 높은 5개를 정렬하여 자동완성 검색어가 표시되어야 한다</a:t>
            </a:r>
            <a:r>
              <a:rPr lang="en-US" sz="2000" spc="-50">
                <a:solidFill>
                  <a:srgbClr val="000000"/>
                </a:solidFill>
                <a:latin typeface="Source Han Sans KR Bold"/>
              </a:rPr>
              <a:t>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671937" y="2855783"/>
            <a:ext cx="3280206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399" spc="-59">
                <a:solidFill>
                  <a:srgbClr val="000000"/>
                </a:solidFill>
                <a:ea typeface="Source Han Sans KR Bold"/>
              </a:rPr>
              <a:t>질의 서비스</a:t>
            </a:r>
          </a:p>
        </p:txBody>
      </p:sp>
      <p:sp>
        <p:nvSpPr>
          <p:cNvPr name="AutoShape 8" id="8"/>
          <p:cNvSpPr/>
          <p:nvPr/>
        </p:nvSpPr>
        <p:spPr>
          <a:xfrm>
            <a:off x="9492600" y="7025539"/>
            <a:ext cx="1932669" cy="0"/>
          </a:xfrm>
          <a:prstGeom prst="line">
            <a:avLst/>
          </a:prstGeom>
          <a:ln cap="flat" w="38100">
            <a:solidFill>
              <a:srgbClr val="343132"/>
            </a:solidFill>
            <a:prstDash val="solid"/>
            <a:headEnd type="none" len="sm" w="sm"/>
            <a:tailEnd type="arrow" len="sm" w="med"/>
          </a:ln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671937" y="2099988"/>
            <a:ext cx="671901" cy="0"/>
          </a:xfrm>
          <a:prstGeom prst="line">
            <a:avLst/>
          </a:prstGeom>
          <a:ln cap="flat" w="666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1671937" y="2412553"/>
            <a:ext cx="6647809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2799" spc="-69">
                <a:solidFill>
                  <a:srgbClr val="000000"/>
                </a:solidFill>
                <a:latin typeface="Source Han Sans KR Bold"/>
                <a:ea typeface="Source Han Sans KR Bold"/>
              </a:rPr>
              <a:t>2단계) 개략적 설계안 제시 및 동의 구하기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671937" y="3609211"/>
            <a:ext cx="7727792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 spc="-50">
                <a:solidFill>
                  <a:srgbClr val="000000"/>
                </a:solidFill>
                <a:latin typeface="Source Han Sans KR"/>
                <a:ea typeface="Source Han Sans KR"/>
              </a:rPr>
              <a:t>가장 많이 사용된 5개 검색어는 아래의 SQL 질의문을 사용해 계산할 수 있다.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71937" y="2855783"/>
            <a:ext cx="3280206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399" spc="-59">
                <a:solidFill>
                  <a:srgbClr val="000000"/>
                </a:solidFill>
                <a:ea typeface="Source Han Sans KR Bold"/>
              </a:rPr>
              <a:t>질의 서비스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676405" y="4672836"/>
            <a:ext cx="4551475" cy="1663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 spc="-60">
                <a:solidFill>
                  <a:srgbClr val="000000"/>
                </a:solidFill>
                <a:latin typeface="Source Han Sans KR"/>
              </a:rPr>
              <a:t>SELECT * FROM frequency_table</a:t>
            </a:r>
          </a:p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 spc="-60">
                <a:solidFill>
                  <a:srgbClr val="000000"/>
                </a:solidFill>
                <a:latin typeface="Source Han Sans KR"/>
              </a:rPr>
              <a:t>WHERE query Like `prefix%`</a:t>
            </a:r>
          </a:p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 spc="-60">
                <a:solidFill>
                  <a:srgbClr val="000000"/>
                </a:solidFill>
                <a:latin typeface="Source Han Sans KR"/>
              </a:rPr>
              <a:t>ORDER BY frequency DESC</a:t>
            </a:r>
          </a:p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 spc="-60">
                <a:solidFill>
                  <a:srgbClr val="000000"/>
                </a:solidFill>
                <a:latin typeface="Source Han Sans KR"/>
              </a:rPr>
              <a:t>LIMIT 5;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399729" y="4882386"/>
            <a:ext cx="6917691" cy="1243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 spc="-60">
                <a:solidFill>
                  <a:srgbClr val="000000"/>
                </a:solidFill>
                <a:latin typeface="Source Han Sans KR"/>
                <a:ea typeface="Source Han Sans KR"/>
              </a:rPr>
              <a:t>→ 데이터 양이 적을 때는 나쁘지 않은 설계</a:t>
            </a:r>
          </a:p>
          <a:p>
            <a:pPr>
              <a:lnSpc>
                <a:spcPts val="3359"/>
              </a:lnSpc>
              <a:spcBef>
                <a:spcPct val="0"/>
              </a:spcBef>
            </a:pPr>
          </a:p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 spc="-60">
                <a:solidFill>
                  <a:srgbClr val="000000"/>
                </a:solidFill>
                <a:latin typeface="Source Han Sans KR"/>
                <a:ea typeface="Source Han Sans KR"/>
              </a:rPr>
              <a:t>→ 데이터가 많아진다면 </a:t>
            </a:r>
            <a:r>
              <a:rPr lang="en-US" sz="2400" spc="-60">
                <a:solidFill>
                  <a:srgbClr val="000000"/>
                </a:solidFill>
                <a:ea typeface="Source Han Sans KR Bold"/>
              </a:rPr>
              <a:t>데이터베이스 병목</a:t>
            </a:r>
            <a:r>
              <a:rPr lang="en-US" sz="2400" spc="-60">
                <a:solidFill>
                  <a:srgbClr val="000000"/>
                </a:solidFill>
                <a:latin typeface="Source Han Sans KR"/>
                <a:ea typeface="Source Han Sans KR"/>
              </a:rPr>
              <a:t>이 될 수 있음.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671937" y="2099988"/>
            <a:ext cx="671901" cy="0"/>
          </a:xfrm>
          <a:prstGeom prst="line">
            <a:avLst/>
          </a:prstGeom>
          <a:ln cap="flat" w="666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1671937" y="2412553"/>
            <a:ext cx="6647809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2799" spc="-69">
                <a:solidFill>
                  <a:srgbClr val="000000"/>
                </a:solidFill>
                <a:latin typeface="Source Han Sans KR Bold"/>
                <a:ea typeface="Source Han Sans KR Bold"/>
              </a:rPr>
              <a:t>3단계) 상세 설계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671937" y="3237981"/>
            <a:ext cx="8211820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 spc="-50">
                <a:solidFill>
                  <a:srgbClr val="000000"/>
                </a:solidFill>
                <a:latin typeface="Source Han Sans KR"/>
                <a:ea typeface="Source Han Sans KR"/>
              </a:rPr>
              <a:t>개략적 설계안보다 상세히 설계하고 다음 순서로 최적화 방안을 논의해볼 수 있다.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71937" y="4673080"/>
            <a:ext cx="3234055" cy="20821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 spc="-60">
                <a:solidFill>
                  <a:srgbClr val="000000"/>
                </a:solidFill>
                <a:latin typeface="Source Han Sans KR Bold"/>
                <a:ea typeface="Source Han Sans KR Bold"/>
              </a:rPr>
              <a:t>트라이(trie) 자료구조</a:t>
            </a:r>
          </a:p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 spc="-60">
                <a:solidFill>
                  <a:srgbClr val="000000"/>
                </a:solidFill>
                <a:ea typeface="Source Han Sans KR Bold"/>
              </a:rPr>
              <a:t>데이터 수집 서비스</a:t>
            </a:r>
          </a:p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 spc="-60">
                <a:solidFill>
                  <a:srgbClr val="000000"/>
                </a:solidFill>
                <a:ea typeface="Source Han Sans KR Bold"/>
              </a:rPr>
              <a:t>질의 서비스</a:t>
            </a:r>
          </a:p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 spc="-60">
                <a:solidFill>
                  <a:srgbClr val="000000"/>
                </a:solidFill>
                <a:ea typeface="Source Han Sans KR Bold"/>
              </a:rPr>
              <a:t>규모 확장이 가능한 저장소</a:t>
            </a:r>
          </a:p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400" spc="-60">
                <a:solidFill>
                  <a:srgbClr val="000000"/>
                </a:solidFill>
                <a:ea typeface="Source Han Sans KR Bold"/>
              </a:rPr>
              <a:t>트라이 연산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DAGC8qlv36g</dc:identifier>
  <dcterms:modified xsi:type="dcterms:W3CDTF">2011-08-01T06:04:30Z</dcterms:modified>
  <cp:revision>1</cp:revision>
  <dc:title>월간CS-대용량 시스템 설계 기초_13</dc:title>
</cp:coreProperties>
</file>